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 id="2147483993" r:id="rId2"/>
    <p:sldMasterId id="2147484042" r:id="rId3"/>
    <p:sldMasterId id="2147484060" r:id="rId4"/>
  </p:sldMasterIdLst>
  <p:notesMasterIdLst>
    <p:notesMasterId r:id="rId212"/>
  </p:notesMasterIdLst>
  <p:sldIdLst>
    <p:sldId id="420" r:id="rId5"/>
    <p:sldId id="1701" r:id="rId6"/>
    <p:sldId id="1667" r:id="rId7"/>
    <p:sldId id="1798" r:id="rId8"/>
    <p:sldId id="1743" r:id="rId9"/>
    <p:sldId id="1792" r:id="rId10"/>
    <p:sldId id="1789" r:id="rId11"/>
    <p:sldId id="1793" r:id="rId12"/>
    <p:sldId id="1787" r:id="rId13"/>
    <p:sldId id="1794" r:id="rId14"/>
    <p:sldId id="1795" r:id="rId15"/>
    <p:sldId id="1790" r:id="rId16"/>
    <p:sldId id="1788" r:id="rId17"/>
    <p:sldId id="1796" r:id="rId18"/>
    <p:sldId id="1791" r:id="rId19"/>
    <p:sldId id="1797" r:id="rId20"/>
    <p:sldId id="1817" r:id="rId21"/>
    <p:sldId id="1826" r:id="rId22"/>
    <p:sldId id="1740" r:id="rId23"/>
    <p:sldId id="1838" r:id="rId24"/>
    <p:sldId id="1164" r:id="rId25"/>
    <p:sldId id="1845" r:id="rId26"/>
    <p:sldId id="1165" r:id="rId27"/>
    <p:sldId id="1846" r:id="rId28"/>
    <p:sldId id="1850" r:id="rId29"/>
    <p:sldId id="1847" r:id="rId30"/>
    <p:sldId id="1851" r:id="rId31"/>
    <p:sldId id="1848" r:id="rId32"/>
    <p:sldId id="1849" r:id="rId33"/>
    <p:sldId id="1400" r:id="rId34"/>
    <p:sldId id="1828" r:id="rId35"/>
    <p:sldId id="1827" r:id="rId36"/>
    <p:sldId id="1507" r:id="rId37"/>
    <p:sldId id="1508" r:id="rId38"/>
    <p:sldId id="1359" r:id="rId39"/>
    <p:sldId id="1678" r:id="rId40"/>
    <p:sldId id="1669" r:id="rId41"/>
    <p:sldId id="1661" r:id="rId42"/>
    <p:sldId id="1662" r:id="rId43"/>
    <p:sldId id="1663" r:id="rId44"/>
    <p:sldId id="1664" r:id="rId45"/>
    <p:sldId id="1665" r:id="rId46"/>
    <p:sldId id="1823" r:id="rId47"/>
    <p:sldId id="1712" r:id="rId48"/>
    <p:sldId id="1586" r:id="rId49"/>
    <p:sldId id="1819" r:id="rId50"/>
    <p:sldId id="1814" r:id="rId51"/>
    <p:sldId id="1786" r:id="rId52"/>
    <p:sldId id="1822" r:id="rId53"/>
    <p:sldId id="1843" r:id="rId54"/>
    <p:sldId id="1785" r:id="rId55"/>
    <p:sldId id="1778" r:id="rId56"/>
    <p:sldId id="1779" r:id="rId57"/>
    <p:sldId id="1781" r:id="rId58"/>
    <p:sldId id="1782" r:id="rId59"/>
    <p:sldId id="1783" r:id="rId60"/>
    <p:sldId id="1784" r:id="rId61"/>
    <p:sldId id="1721" r:id="rId62"/>
    <p:sldId id="1718" r:id="rId63"/>
    <p:sldId id="1719" r:id="rId64"/>
    <p:sldId id="1720" r:id="rId65"/>
    <p:sldId id="1742" r:id="rId66"/>
    <p:sldId id="1799" r:id="rId67"/>
    <p:sldId id="1800" r:id="rId68"/>
    <p:sldId id="1801" r:id="rId69"/>
    <p:sldId id="1804" r:id="rId70"/>
    <p:sldId id="1802" r:id="rId71"/>
    <p:sldId id="1805" r:id="rId72"/>
    <p:sldId id="1690" r:id="rId73"/>
    <p:sldId id="1691" r:id="rId74"/>
    <p:sldId id="1692" r:id="rId75"/>
    <p:sldId id="1693" r:id="rId76"/>
    <p:sldId id="1694" r:id="rId77"/>
    <p:sldId id="1695" r:id="rId78"/>
    <p:sldId id="1696" r:id="rId79"/>
    <p:sldId id="1697" r:id="rId80"/>
    <p:sldId id="1699" r:id="rId81"/>
    <p:sldId id="1698" r:id="rId82"/>
    <p:sldId id="1646" r:id="rId83"/>
    <p:sldId id="1859" r:id="rId84"/>
    <p:sldId id="1860" r:id="rId85"/>
    <p:sldId id="1861" r:id="rId86"/>
    <p:sldId id="1862" r:id="rId87"/>
    <p:sldId id="1863" r:id="rId88"/>
    <p:sldId id="1864" r:id="rId89"/>
    <p:sldId id="1865" r:id="rId90"/>
    <p:sldId id="1866" r:id="rId91"/>
    <p:sldId id="1867" r:id="rId92"/>
    <p:sldId id="1858" r:id="rId93"/>
    <p:sldId id="1855" r:id="rId94"/>
    <p:sldId id="1856" r:id="rId95"/>
    <p:sldId id="1857" r:id="rId96"/>
    <p:sldId id="1868" r:id="rId97"/>
    <p:sldId id="1854" r:id="rId98"/>
    <p:sldId id="1853" r:id="rId99"/>
    <p:sldId id="1852" r:id="rId100"/>
    <p:sldId id="1818" r:id="rId101"/>
    <p:sldId id="1820" r:id="rId102"/>
    <p:sldId id="1749" r:id="rId103"/>
    <p:sldId id="1722" r:id="rId104"/>
    <p:sldId id="1723" r:id="rId105"/>
    <p:sldId id="1724" r:id="rId106"/>
    <p:sldId id="1725" r:id="rId107"/>
    <p:sldId id="1739" r:id="rId108"/>
    <p:sldId id="1829" r:id="rId109"/>
    <p:sldId id="1726" r:id="rId110"/>
    <p:sldId id="1413" r:id="rId111"/>
    <p:sldId id="1714" r:id="rId112"/>
    <p:sldId id="1836" r:id="rId113"/>
    <p:sldId id="1837" r:id="rId114"/>
    <p:sldId id="1727" r:id="rId115"/>
    <p:sldId id="1728" r:id="rId116"/>
    <p:sldId id="1780" r:id="rId117"/>
    <p:sldId id="1729" r:id="rId118"/>
    <p:sldId id="1730" r:id="rId119"/>
    <p:sldId id="1763" r:id="rId120"/>
    <p:sldId id="1755" r:id="rId121"/>
    <p:sldId id="1813" r:id="rId122"/>
    <p:sldId id="1753" r:id="rId123"/>
    <p:sldId id="1751" r:id="rId124"/>
    <p:sldId id="1752" r:id="rId125"/>
    <p:sldId id="1760" r:id="rId126"/>
    <p:sldId id="1774" r:id="rId127"/>
    <p:sldId id="1775" r:id="rId128"/>
    <p:sldId id="1776" r:id="rId129"/>
    <p:sldId id="1808" r:id="rId130"/>
    <p:sldId id="1731" r:id="rId131"/>
    <p:sldId id="1750" r:id="rId132"/>
    <p:sldId id="1756" r:id="rId133"/>
    <p:sldId id="1757" r:id="rId134"/>
    <p:sldId id="1758" r:id="rId135"/>
    <p:sldId id="1759" r:id="rId136"/>
    <p:sldId id="1830" r:id="rId137"/>
    <p:sldId id="1831" r:id="rId138"/>
    <p:sldId id="1761" r:id="rId139"/>
    <p:sldId id="1702" r:id="rId140"/>
    <p:sldId id="1704" r:id="rId141"/>
    <p:sldId id="1809" r:id="rId142"/>
    <p:sldId id="1810" r:id="rId143"/>
    <p:sldId id="1811" r:id="rId144"/>
    <p:sldId id="1705" r:id="rId145"/>
    <p:sldId id="1824" r:id="rId146"/>
    <p:sldId id="1660" r:id="rId147"/>
    <p:sldId id="1650" r:id="rId148"/>
    <p:sldId id="1651" r:id="rId149"/>
    <p:sldId id="1647" r:id="rId150"/>
    <p:sldId id="1652" r:id="rId151"/>
    <p:sldId id="1653" r:id="rId152"/>
    <p:sldId id="1657" r:id="rId153"/>
    <p:sldId id="1654" r:id="rId154"/>
    <p:sldId id="1655" r:id="rId155"/>
    <p:sldId id="1656" r:id="rId156"/>
    <p:sldId id="1308" r:id="rId157"/>
    <p:sldId id="1658" r:id="rId158"/>
    <p:sldId id="1841" r:id="rId159"/>
    <p:sldId id="1842" r:id="rId160"/>
    <p:sldId id="1839" r:id="rId161"/>
    <p:sldId id="1840" r:id="rId162"/>
    <p:sldId id="1644" r:id="rId163"/>
    <p:sldId id="1640" r:id="rId164"/>
    <p:sldId id="1641" r:id="rId165"/>
    <p:sldId id="1642" r:id="rId166"/>
    <p:sldId id="1609" r:id="rId167"/>
    <p:sldId id="1623" r:id="rId168"/>
    <p:sldId id="1624" r:id="rId169"/>
    <p:sldId id="1625" r:id="rId170"/>
    <p:sldId id="1626" r:id="rId171"/>
    <p:sldId id="1627" r:id="rId172"/>
    <p:sldId id="1628" r:id="rId173"/>
    <p:sldId id="1629" r:id="rId174"/>
    <p:sldId id="1630" r:id="rId175"/>
    <p:sldId id="1631" r:id="rId176"/>
    <p:sldId id="1632" r:id="rId177"/>
    <p:sldId id="1633" r:id="rId178"/>
    <p:sldId id="1634" r:id="rId179"/>
    <p:sldId id="1635" r:id="rId180"/>
    <p:sldId id="1636" r:id="rId181"/>
    <p:sldId id="1637" r:id="rId182"/>
    <p:sldId id="1668" r:id="rId183"/>
    <p:sldId id="1659" r:id="rId184"/>
    <p:sldId id="1666" r:id="rId185"/>
    <p:sldId id="1670" r:id="rId186"/>
    <p:sldId id="1671" r:id="rId187"/>
    <p:sldId id="1672" r:id="rId188"/>
    <p:sldId id="1673" r:id="rId189"/>
    <p:sldId id="1674" r:id="rId190"/>
    <p:sldId id="1675" r:id="rId191"/>
    <p:sldId id="1676" r:id="rId192"/>
    <p:sldId id="1685" r:id="rId193"/>
    <p:sldId id="1679" r:id="rId194"/>
    <p:sldId id="1677" r:id="rId195"/>
    <p:sldId id="1680" r:id="rId196"/>
    <p:sldId id="1681" r:id="rId197"/>
    <p:sldId id="1682" r:id="rId198"/>
    <p:sldId id="1683" r:id="rId199"/>
    <p:sldId id="1684" r:id="rId200"/>
    <p:sldId id="1686" r:id="rId201"/>
    <p:sldId id="1687" r:id="rId202"/>
    <p:sldId id="1688" r:id="rId203"/>
    <p:sldId id="1689" r:id="rId204"/>
    <p:sldId id="1834" r:id="rId205"/>
    <p:sldId id="1835" r:id="rId206"/>
    <p:sldId id="1713" r:id="rId207"/>
    <p:sldId id="1832" r:id="rId208"/>
    <p:sldId id="1833" r:id="rId209"/>
    <p:sldId id="1509" r:id="rId210"/>
    <p:sldId id="309" r:id="rId2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434" autoAdjust="0"/>
  </p:normalViewPr>
  <p:slideViewPr>
    <p:cSldViewPr snapToGrid="0" snapToObjects="1">
      <p:cViewPr varScale="1">
        <p:scale>
          <a:sx n="83" d="100"/>
          <a:sy n="83" d="100"/>
        </p:scale>
        <p:origin x="1387"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tableStyles" Target="tableStyles.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notesMaster" Target="notesMasters/notesMaster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14" Type="http://schemas.openxmlformats.org/officeDocument/2006/relationships/viewProps" Target="view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DFB8533F-3B98-411A-BAEE-3DD71D734EA5}" type="datetimeFigureOut">
              <a:rPr lang="en-US" smtClean="0"/>
              <a:t>2/21/2022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877A75B4-29B7-4B69-912F-6D20B1FD8D35}" type="slidenum">
              <a:rPr lang="en-US" smtClean="0"/>
              <a:t>‹#›</a:t>
            </a:fld>
            <a:endParaRPr lang="en-US"/>
          </a:p>
        </p:txBody>
      </p:sp>
    </p:spTree>
    <p:extLst>
      <p:ext uri="{BB962C8B-B14F-4D97-AF65-F5344CB8AC3E}">
        <p14:creationId xmlns:p14="http://schemas.microsoft.com/office/powerpoint/2010/main" val="398340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E7939-5756-4E93-AE64-EE8246182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017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14"/>
            <a:ext cx="7848600" cy="1927225"/>
          </a:xfrm>
        </p:spPr>
        <p:txBody>
          <a:bodyPr anchor="b">
            <a:noAutofit/>
          </a:bodyPr>
          <a:lstStyle>
            <a:lvl1pPr algn="ctr">
              <a:defRPr sz="5400" b="1" i="0" cap="all" baseline="0">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1390073" y="3505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9"/>
            <a:ext cx="7848600"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31543" y="5546711"/>
            <a:ext cx="1371600" cy="941832"/>
          </a:xfrm>
          <a:prstGeom prst="rect">
            <a:avLst/>
          </a:prstGeom>
        </p:spPr>
      </p:pic>
    </p:spTree>
    <p:extLst>
      <p:ext uri="{BB962C8B-B14F-4D97-AF65-F5344CB8AC3E}">
        <p14:creationId xmlns:p14="http://schemas.microsoft.com/office/powerpoint/2010/main" val="403188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4"/>
            <a:ext cx="7772400" cy="2200276"/>
          </a:xfrm>
        </p:spPr>
        <p:txBody>
          <a:bodyPr anchor="b">
            <a:normAutofit/>
          </a:bodyPr>
          <a:lstStyle>
            <a:lvl1pPr algn="l">
              <a:defRPr sz="4800" b="1" i="0" cap="all">
                <a:solidFill>
                  <a:schemeClr val="tx1"/>
                </a:solidFill>
                <a:latin typeface="Calibri"/>
                <a:cs typeface="Calibri"/>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41"/>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9658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566408"/>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66408"/>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9"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82084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69457"/>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000" b="1" i="0">
                <a:solidFill>
                  <a:schemeClr val="tx2"/>
                </a:solidFill>
                <a:latin typeface="Cambri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31456"/>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69457"/>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1" i="0" kern="1200" dirty="0" smtClean="0">
                <a:solidFill>
                  <a:schemeClr val="tx2"/>
                </a:solidFill>
                <a:latin typeface="Cambria"/>
                <a:ea typeface="+mn-e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331456"/>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2217817" y="391214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userDrawn="1"/>
        </p:nvSpPr>
        <p:spPr>
          <a:xfrm>
            <a:off x="457200" y="6475238"/>
            <a:ext cx="2895600" cy="329184"/>
          </a:xfrm>
          <a:prstGeom prst="rect">
            <a:avLst/>
          </a:prstGeom>
        </p:spPr>
        <p:txBody>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96A3A3-94A6-4E5B-AF39-173ACA3E61CC}" type="datetime2">
              <a:rPr lang="en-US" smtClean="0"/>
              <a:pPr/>
              <a:t>Monday, February 21, 2022</a:t>
            </a:fld>
            <a:endParaRPr lang="en-US" dirty="0"/>
          </a:p>
        </p:txBody>
      </p:sp>
      <p:sp>
        <p:nvSpPr>
          <p:cNvPr id="15" name="Slide Number Placeholder 5"/>
          <p:cNvSpPr txBox="1">
            <a:spLocks/>
          </p:cNvSpPr>
          <p:nvPr userDrawn="1"/>
        </p:nvSpPr>
        <p:spPr>
          <a:xfrm>
            <a:off x="7620000" y="6475238"/>
            <a:ext cx="10668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1158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p>
            <a:r>
              <a:rPr lang="en-US"/>
              <a:t>Click to edit Master title style</a:t>
            </a:r>
          </a:p>
        </p:txBody>
      </p:sp>
      <p:sp>
        <p:nvSpPr>
          <p:cNvPr id="6"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7"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8"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130529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136"/>
            <a:ext cx="2139696" cy="1261872"/>
          </a:xfrm>
        </p:spPr>
        <p:txBody>
          <a:bodyPr anchor="b">
            <a:noAutofit/>
          </a:bodyPr>
          <a:lstStyle>
            <a:lvl1pPr algn="l">
              <a:defRPr sz="2400" b="1" i="0">
                <a:latin typeface="Calibri"/>
                <a:cs typeface="Calibri"/>
              </a:defRPr>
            </a:lvl1pPr>
          </a:lstStyle>
          <a:p>
            <a:r>
              <a:rPr lang="en-US"/>
              <a:t>Click to edit Master title style</a:t>
            </a:r>
            <a:endParaRPr lang="en-US" dirty="0"/>
          </a:p>
        </p:txBody>
      </p:sp>
      <p:sp>
        <p:nvSpPr>
          <p:cNvPr id="3" name="Content Placeholder 2"/>
          <p:cNvSpPr>
            <a:spLocks noGrp="1"/>
          </p:cNvSpPr>
          <p:nvPr>
            <p:ph idx="1"/>
          </p:nvPr>
        </p:nvSpPr>
        <p:spPr>
          <a:xfrm>
            <a:off x="2971800" y="685136"/>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023618"/>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473262"/>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11"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12"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27077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536"/>
            <a:ext cx="2142680" cy="1264920"/>
          </a:xfrm>
        </p:spPr>
        <p:txBody>
          <a:bodyPr anchor="b">
            <a:normAutofit/>
          </a:bodyPr>
          <a:lstStyle>
            <a:lvl1pPr algn="l">
              <a:defRPr sz="24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2858610" y="731260"/>
            <a:ext cx="5904390" cy="5500456"/>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026656"/>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9"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55384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4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8" name="Picture 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31543" y="5546711"/>
            <a:ext cx="1371600" cy="941832"/>
          </a:xfrm>
          <a:prstGeom prst="rect">
            <a:avLst/>
          </a:prstGeom>
        </p:spPr>
      </p:pic>
    </p:spTree>
    <p:extLst>
      <p:ext uri="{BB962C8B-B14F-4D97-AF65-F5344CB8AC3E}">
        <p14:creationId xmlns:p14="http://schemas.microsoft.com/office/powerpoint/2010/main" val="1872879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p>
            <a:r>
              <a:rPr lang="en-US"/>
              <a:t>Click to edit Master title style</a:t>
            </a:r>
          </a:p>
        </p:txBody>
      </p:sp>
      <p:sp>
        <p:nvSpPr>
          <p:cNvPr id="4"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5"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6"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
        <p:nvSpPr>
          <p:cNvPr id="7" name="Rectangle 6"/>
          <p:cNvSpPr/>
          <p:nvPr userDrawn="1"/>
        </p:nvSpPr>
        <p:spPr>
          <a:xfrm>
            <a:off x="0" y="1582400"/>
            <a:ext cx="3044952" cy="19384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3044952" y="1582400"/>
            <a:ext cx="3054096" cy="1938421"/>
          </a:xfrm>
          <a:prstGeom prst="rect">
            <a:avLst/>
          </a:prstGeom>
          <a:solidFill>
            <a:srgbClr val="668B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6099048" y="1582400"/>
            <a:ext cx="3044952" cy="19384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3520821"/>
            <a:ext cx="3044952" cy="19384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099048" y="3520821"/>
            <a:ext cx="3044952" cy="19384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3044952" y="3520821"/>
            <a:ext cx="3054096" cy="193842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3" hasCustomPrompt="1"/>
          </p:nvPr>
        </p:nvSpPr>
        <p:spPr>
          <a:xfrm>
            <a:off x="120650" y="1711325"/>
            <a:ext cx="2793666"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5" name="Text Placeholder 13"/>
          <p:cNvSpPr>
            <a:spLocks noGrp="1"/>
          </p:cNvSpPr>
          <p:nvPr>
            <p:ph type="body" sz="quarter" idx="14" hasCustomPrompt="1"/>
          </p:nvPr>
        </p:nvSpPr>
        <p:spPr>
          <a:xfrm>
            <a:off x="3182019" y="1711325"/>
            <a:ext cx="2793666"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6" name="Text Placeholder 13"/>
          <p:cNvSpPr>
            <a:spLocks noGrp="1"/>
          </p:cNvSpPr>
          <p:nvPr>
            <p:ph type="body" sz="quarter" idx="15" hasCustomPrompt="1"/>
          </p:nvPr>
        </p:nvSpPr>
        <p:spPr>
          <a:xfrm>
            <a:off x="6223167" y="1711325"/>
            <a:ext cx="2793666"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7" name="Text Placeholder 13"/>
          <p:cNvSpPr>
            <a:spLocks noGrp="1"/>
          </p:cNvSpPr>
          <p:nvPr>
            <p:ph type="body" sz="quarter" idx="16" hasCustomPrompt="1"/>
          </p:nvPr>
        </p:nvSpPr>
        <p:spPr>
          <a:xfrm>
            <a:off x="6223167" y="3636378"/>
            <a:ext cx="2793666"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8" name="Text Placeholder 13"/>
          <p:cNvSpPr>
            <a:spLocks noGrp="1"/>
          </p:cNvSpPr>
          <p:nvPr>
            <p:ph type="body" sz="quarter" idx="17" hasCustomPrompt="1"/>
          </p:nvPr>
        </p:nvSpPr>
        <p:spPr>
          <a:xfrm>
            <a:off x="3182019" y="3636378"/>
            <a:ext cx="2793666"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9" name="Text Placeholder 13"/>
          <p:cNvSpPr>
            <a:spLocks noGrp="1"/>
          </p:cNvSpPr>
          <p:nvPr>
            <p:ph type="body" sz="quarter" idx="18" hasCustomPrompt="1"/>
          </p:nvPr>
        </p:nvSpPr>
        <p:spPr>
          <a:xfrm>
            <a:off x="120650" y="3636378"/>
            <a:ext cx="2793666"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Tree>
    <p:extLst>
      <p:ext uri="{BB962C8B-B14F-4D97-AF65-F5344CB8AC3E}">
        <p14:creationId xmlns:p14="http://schemas.microsoft.com/office/powerpoint/2010/main" val="104791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483937" y="366713"/>
            <a:ext cx="8229600" cy="6157912"/>
          </a:xfrm>
        </p:spPr>
        <p:txBody>
          <a:bodyPr/>
          <a:lstStyle>
            <a:lvl1pPr marL="0" indent="0">
              <a:buNone/>
              <a:defRPr baseline="0"/>
            </a:lvl1pPr>
          </a:lstStyle>
          <a:p>
            <a:pPr lvl="0"/>
            <a:r>
              <a:rPr lang="en-US" dirty="0"/>
              <a:t>Click an icon to add a visual to this slide</a:t>
            </a:r>
          </a:p>
        </p:txBody>
      </p:sp>
    </p:spTree>
    <p:extLst>
      <p:ext uri="{BB962C8B-B14F-4D97-AF65-F5344CB8AC3E}">
        <p14:creationId xmlns:p14="http://schemas.microsoft.com/office/powerpoint/2010/main" val="213657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a:noFill/>
          <a:ln>
            <a:noFill/>
          </a:ln>
        </p:spPr>
        <p:txBody>
          <a:bodyPr/>
          <a:lstStyle/>
          <a:p>
            <a:r>
              <a:rPr lang="en-US"/>
              <a:t>Click to edit Master title style</a:t>
            </a:r>
          </a:p>
        </p:txBody>
      </p:sp>
      <p:sp>
        <p:nvSpPr>
          <p:cNvPr id="3" name="Content Placeholder 2"/>
          <p:cNvSpPr>
            <a:spLocks noGrp="1"/>
          </p:cNvSpPr>
          <p:nvPr>
            <p:ph idx="1"/>
          </p:nvPr>
        </p:nvSpPr>
        <p:spPr>
          <a:xfrm>
            <a:off x="457200" y="1493256"/>
            <a:ext cx="8229600" cy="4876800"/>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5"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6"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590177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3" name="Content Placeholder 2"/>
          <p:cNvSpPr>
            <a:spLocks noGrp="1"/>
          </p:cNvSpPr>
          <p:nvPr>
            <p:ph sz="quarter" idx="14" hasCustomPrompt="1"/>
          </p:nvPr>
        </p:nvSpPr>
        <p:spPr>
          <a:xfrm>
            <a:off x="2258511" y="352425"/>
            <a:ext cx="4630737" cy="6172200"/>
          </a:xfrm>
        </p:spPr>
        <p:txBody>
          <a:bodyPr/>
          <a:lstStyle>
            <a:lvl1pPr marL="0" marR="0" indent="0" algn="l" defTabSz="914400" rtl="0" eaLnBrk="1" fontAlgn="auto" latinLnBrk="0" hangingPunct="1">
              <a:lnSpc>
                <a:spcPct val="130000"/>
              </a:lnSpc>
              <a:spcBef>
                <a:spcPct val="20000"/>
              </a:spcBef>
              <a:spcAft>
                <a:spcPts val="0"/>
              </a:spcAft>
              <a:buClr>
                <a:schemeClr val="accent1"/>
              </a:buClr>
              <a:buSzPct val="60000"/>
              <a:buFont typeface="Lucida Grande"/>
              <a:buNone/>
              <a:tabLst/>
              <a:defRPr/>
            </a:lvl1pPr>
          </a:lstStyle>
          <a:p>
            <a:pPr marL="0" marR="0" lvl="0" indent="0" algn="l" defTabSz="914400" rtl="0" eaLnBrk="1" fontAlgn="auto" latinLnBrk="0" hangingPunct="1">
              <a:lnSpc>
                <a:spcPct val="130000"/>
              </a:lnSpc>
              <a:spcBef>
                <a:spcPct val="20000"/>
              </a:spcBef>
              <a:spcAft>
                <a:spcPts val="0"/>
              </a:spcAft>
              <a:buClr>
                <a:schemeClr val="accent1"/>
              </a:buClr>
              <a:buSzPct val="60000"/>
              <a:buFont typeface="Lucida Grande"/>
              <a:buNone/>
              <a:tabLst/>
              <a:defRPr/>
            </a:pPr>
            <a:r>
              <a:rPr lang="en-US" dirty="0"/>
              <a:t>Click an icon to add a visual to this slide</a:t>
            </a:r>
          </a:p>
        </p:txBody>
      </p:sp>
    </p:spTree>
    <p:extLst>
      <p:ext uri="{BB962C8B-B14F-4D97-AF65-F5344CB8AC3E}">
        <p14:creationId xmlns:p14="http://schemas.microsoft.com/office/powerpoint/2010/main" val="125979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04520" y="807616"/>
            <a:ext cx="3926851" cy="5234911"/>
          </a:xfrm>
        </p:spPr>
        <p:txBody>
          <a:bodyPr/>
          <a:lstStyle/>
          <a:p>
            <a:endParaRPr lang="en-US" dirty="0"/>
          </a:p>
        </p:txBody>
      </p:sp>
      <p:sp>
        <p:nvSpPr>
          <p:cNvPr id="3" name="Picture Placeholder 9"/>
          <p:cNvSpPr>
            <a:spLocks noGrp="1" noChangeAspect="1"/>
          </p:cNvSpPr>
          <p:nvPr>
            <p:ph type="pic" sz="quarter" idx="14"/>
          </p:nvPr>
        </p:nvSpPr>
        <p:spPr>
          <a:xfrm>
            <a:off x="4819352" y="807616"/>
            <a:ext cx="3926851" cy="5234911"/>
          </a:xfrm>
        </p:spPr>
        <p:txBody>
          <a:bodyPr/>
          <a:lstStyle/>
          <a:p>
            <a:endParaRPr lang="en-US" dirty="0"/>
          </a:p>
        </p:txBody>
      </p:sp>
    </p:spTree>
    <p:extLst>
      <p:ext uri="{BB962C8B-B14F-4D97-AF65-F5344CB8AC3E}">
        <p14:creationId xmlns:p14="http://schemas.microsoft.com/office/powerpoint/2010/main" val="316264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248"/>
            <a:ext cx="8229600" cy="723228"/>
          </a:xfrm>
        </p:spPr>
        <p:txBody>
          <a:bodyPr/>
          <a:lstStyle/>
          <a:p>
            <a:r>
              <a:rPr lang="en-US"/>
              <a:t>Click to edit Master title style</a:t>
            </a:r>
          </a:p>
        </p:txBody>
      </p:sp>
      <p:sp>
        <p:nvSpPr>
          <p:cNvPr id="4" name="Picture Placeholder 3"/>
          <p:cNvSpPr>
            <a:spLocks noGrp="1"/>
          </p:cNvSpPr>
          <p:nvPr>
            <p:ph type="pic" sz="quarter" idx="10"/>
          </p:nvPr>
        </p:nvSpPr>
        <p:spPr>
          <a:xfrm>
            <a:off x="0" y="1"/>
            <a:ext cx="9144000" cy="5240422"/>
          </a:xfrm>
        </p:spPr>
        <p:txBody>
          <a:bodyPr/>
          <a:lstStyle/>
          <a:p>
            <a:endParaRPr lang="en-US"/>
          </a:p>
        </p:txBody>
      </p:sp>
      <p:sp>
        <p:nvSpPr>
          <p:cNvPr id="10" name="Subtitle 2"/>
          <p:cNvSpPr>
            <a:spLocks noGrp="1"/>
          </p:cNvSpPr>
          <p:nvPr>
            <p:ph type="subTitle" idx="1"/>
          </p:nvPr>
        </p:nvSpPr>
        <p:spPr>
          <a:xfrm>
            <a:off x="457200" y="6218994"/>
            <a:ext cx="8229600" cy="425116"/>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06609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Title Gold">
    <p:spTree>
      <p:nvGrpSpPr>
        <p:cNvPr id="1" name=""/>
        <p:cNvGrpSpPr/>
        <p:nvPr/>
      </p:nvGrpSpPr>
      <p:grpSpPr>
        <a:xfrm>
          <a:off x="0" y="0"/>
          <a:ext cx="0" cy="0"/>
          <a:chOff x="0" y="0"/>
          <a:chExt cx="0" cy="0"/>
        </a:xfrm>
      </p:grpSpPr>
      <p:sp>
        <p:nvSpPr>
          <p:cNvPr id="3" name="Rectangle 2"/>
          <p:cNvSpPr/>
          <p:nvPr userDrawn="1"/>
        </p:nvSpPr>
        <p:spPr>
          <a:xfrm>
            <a:off x="0" y="5240423"/>
            <a:ext cx="9144000" cy="16175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457200" y="5426248"/>
            <a:ext cx="82296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9144000" cy="5240422"/>
          </a:xfrm>
          <a:solidFill>
            <a:schemeClr val="bg2"/>
          </a:solidFill>
        </p:spPr>
        <p:txBody>
          <a:bodyPr/>
          <a:lstStyle/>
          <a:p>
            <a:endParaRPr lang="en-US" dirty="0"/>
          </a:p>
        </p:txBody>
      </p:sp>
      <p:sp>
        <p:nvSpPr>
          <p:cNvPr id="10" name="Subtitle 2"/>
          <p:cNvSpPr>
            <a:spLocks noGrp="1"/>
          </p:cNvSpPr>
          <p:nvPr>
            <p:ph type="subTitle" idx="1"/>
          </p:nvPr>
        </p:nvSpPr>
        <p:spPr>
          <a:xfrm>
            <a:off x="457200" y="6218994"/>
            <a:ext cx="82296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84329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itle Green">
    <p:spTree>
      <p:nvGrpSpPr>
        <p:cNvPr id="1" name=""/>
        <p:cNvGrpSpPr/>
        <p:nvPr/>
      </p:nvGrpSpPr>
      <p:grpSpPr>
        <a:xfrm>
          <a:off x="0" y="0"/>
          <a:ext cx="0" cy="0"/>
          <a:chOff x="0" y="0"/>
          <a:chExt cx="0" cy="0"/>
        </a:xfrm>
      </p:grpSpPr>
      <p:sp>
        <p:nvSpPr>
          <p:cNvPr id="3" name="Rectangle 2"/>
          <p:cNvSpPr/>
          <p:nvPr userDrawn="1"/>
        </p:nvSpPr>
        <p:spPr>
          <a:xfrm>
            <a:off x="0" y="5240423"/>
            <a:ext cx="9144000" cy="16175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457200" y="5426248"/>
            <a:ext cx="82296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9144000" cy="5240422"/>
          </a:xfrm>
          <a:solidFill>
            <a:schemeClr val="bg2"/>
          </a:solidFill>
        </p:spPr>
        <p:txBody>
          <a:bodyPr/>
          <a:lstStyle/>
          <a:p>
            <a:endParaRPr lang="en-US"/>
          </a:p>
        </p:txBody>
      </p:sp>
      <p:sp>
        <p:nvSpPr>
          <p:cNvPr id="10" name="Subtitle 2"/>
          <p:cNvSpPr>
            <a:spLocks noGrp="1"/>
          </p:cNvSpPr>
          <p:nvPr>
            <p:ph type="subTitle" idx="1"/>
          </p:nvPr>
        </p:nvSpPr>
        <p:spPr>
          <a:xfrm>
            <a:off x="457200" y="6218994"/>
            <a:ext cx="82296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06464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Title Blue">
    <p:spTree>
      <p:nvGrpSpPr>
        <p:cNvPr id="1" name=""/>
        <p:cNvGrpSpPr/>
        <p:nvPr/>
      </p:nvGrpSpPr>
      <p:grpSpPr>
        <a:xfrm>
          <a:off x="0" y="0"/>
          <a:ext cx="0" cy="0"/>
          <a:chOff x="0" y="0"/>
          <a:chExt cx="0" cy="0"/>
        </a:xfrm>
      </p:grpSpPr>
      <p:sp>
        <p:nvSpPr>
          <p:cNvPr id="3" name="Rectangle 2"/>
          <p:cNvSpPr/>
          <p:nvPr userDrawn="1"/>
        </p:nvSpPr>
        <p:spPr>
          <a:xfrm>
            <a:off x="0" y="5240423"/>
            <a:ext cx="9144000" cy="16175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457200" y="5426248"/>
            <a:ext cx="82296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9144000" cy="5240422"/>
          </a:xfrm>
          <a:solidFill>
            <a:schemeClr val="bg2"/>
          </a:solidFill>
        </p:spPr>
        <p:txBody>
          <a:bodyPr/>
          <a:lstStyle/>
          <a:p>
            <a:endParaRPr lang="en-US"/>
          </a:p>
        </p:txBody>
      </p:sp>
      <p:sp>
        <p:nvSpPr>
          <p:cNvPr id="10" name="Subtitle 2"/>
          <p:cNvSpPr>
            <a:spLocks noGrp="1"/>
          </p:cNvSpPr>
          <p:nvPr>
            <p:ph type="subTitle" idx="1"/>
          </p:nvPr>
        </p:nvSpPr>
        <p:spPr>
          <a:xfrm>
            <a:off x="457200" y="6218994"/>
            <a:ext cx="82296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60019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Title Purple">
    <p:spTree>
      <p:nvGrpSpPr>
        <p:cNvPr id="1" name=""/>
        <p:cNvGrpSpPr/>
        <p:nvPr/>
      </p:nvGrpSpPr>
      <p:grpSpPr>
        <a:xfrm>
          <a:off x="0" y="0"/>
          <a:ext cx="0" cy="0"/>
          <a:chOff x="0" y="0"/>
          <a:chExt cx="0" cy="0"/>
        </a:xfrm>
      </p:grpSpPr>
      <p:sp>
        <p:nvSpPr>
          <p:cNvPr id="3" name="Rectangle 2"/>
          <p:cNvSpPr/>
          <p:nvPr userDrawn="1"/>
        </p:nvSpPr>
        <p:spPr>
          <a:xfrm>
            <a:off x="0" y="5240423"/>
            <a:ext cx="9144000" cy="161757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457200" y="5426248"/>
            <a:ext cx="82296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9144000" cy="5240422"/>
          </a:xfrm>
          <a:solidFill>
            <a:schemeClr val="bg2"/>
          </a:solidFill>
        </p:spPr>
        <p:txBody>
          <a:bodyPr/>
          <a:lstStyle/>
          <a:p>
            <a:endParaRPr lang="en-US"/>
          </a:p>
        </p:txBody>
      </p:sp>
      <p:sp>
        <p:nvSpPr>
          <p:cNvPr id="10" name="Subtitle 2"/>
          <p:cNvSpPr>
            <a:spLocks noGrp="1"/>
          </p:cNvSpPr>
          <p:nvPr>
            <p:ph type="subTitle" idx="1"/>
          </p:nvPr>
        </p:nvSpPr>
        <p:spPr>
          <a:xfrm>
            <a:off x="457200" y="6218994"/>
            <a:ext cx="82296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6001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Title Red">
    <p:spTree>
      <p:nvGrpSpPr>
        <p:cNvPr id="1" name=""/>
        <p:cNvGrpSpPr/>
        <p:nvPr/>
      </p:nvGrpSpPr>
      <p:grpSpPr>
        <a:xfrm>
          <a:off x="0" y="0"/>
          <a:ext cx="0" cy="0"/>
          <a:chOff x="0" y="0"/>
          <a:chExt cx="0" cy="0"/>
        </a:xfrm>
      </p:grpSpPr>
      <p:sp>
        <p:nvSpPr>
          <p:cNvPr id="3" name="Rectangle 2"/>
          <p:cNvSpPr/>
          <p:nvPr userDrawn="1"/>
        </p:nvSpPr>
        <p:spPr>
          <a:xfrm>
            <a:off x="0" y="5240423"/>
            <a:ext cx="9144000" cy="161757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457200" y="5426248"/>
            <a:ext cx="82296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9144000" cy="5240422"/>
          </a:xfrm>
          <a:solidFill>
            <a:schemeClr val="bg2"/>
          </a:solidFill>
        </p:spPr>
        <p:txBody>
          <a:bodyPr/>
          <a:lstStyle/>
          <a:p>
            <a:endParaRPr lang="en-US"/>
          </a:p>
        </p:txBody>
      </p:sp>
      <p:sp>
        <p:nvSpPr>
          <p:cNvPr id="10" name="Subtitle 2"/>
          <p:cNvSpPr>
            <a:spLocks noGrp="1"/>
          </p:cNvSpPr>
          <p:nvPr>
            <p:ph type="subTitle" idx="1"/>
          </p:nvPr>
        </p:nvSpPr>
        <p:spPr>
          <a:xfrm>
            <a:off x="457200" y="6218994"/>
            <a:ext cx="82296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53387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ort List Blue">
    <p:spTree>
      <p:nvGrpSpPr>
        <p:cNvPr id="1" name=""/>
        <p:cNvGrpSpPr/>
        <p:nvPr/>
      </p:nvGrpSpPr>
      <p:grpSpPr>
        <a:xfrm>
          <a:off x="0" y="0"/>
          <a:ext cx="0" cy="0"/>
          <a:chOff x="0" y="0"/>
          <a:chExt cx="0" cy="0"/>
        </a:xfrm>
      </p:grpSpPr>
      <p:sp>
        <p:nvSpPr>
          <p:cNvPr id="3" name="Rectangle 2"/>
          <p:cNvSpPr/>
          <p:nvPr userDrawn="1"/>
        </p:nvSpPr>
        <p:spPr>
          <a:xfrm>
            <a:off x="0" y="0"/>
            <a:ext cx="3044952" cy="45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4572000"/>
            <a:ext cx="3044952"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0" hasCustomPrompt="1"/>
          </p:nvPr>
        </p:nvSpPr>
        <p:spPr>
          <a:xfrm>
            <a:off x="3786188" y="1489511"/>
            <a:ext cx="4572000" cy="3717492"/>
          </a:xfrm>
        </p:spPr>
        <p:txBody>
          <a:bodyPr wrap="square" tIns="45720" anchor="t" anchorCtr="1">
            <a:normAutofit/>
          </a:bodyPr>
          <a:lstStyle>
            <a:lvl1pPr>
              <a:lnSpc>
                <a:spcPct val="200000"/>
              </a:lnSpc>
              <a:buClr>
                <a:schemeClr val="accent3"/>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8" name="Title 7"/>
          <p:cNvSpPr>
            <a:spLocks noGrp="1"/>
          </p:cNvSpPr>
          <p:nvPr>
            <p:ph type="title" hasCustomPrompt="1"/>
          </p:nvPr>
        </p:nvSpPr>
        <p:spPr>
          <a:xfrm>
            <a:off x="270041" y="1489513"/>
            <a:ext cx="2510590"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1658726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rt List Gold">
    <p:spTree>
      <p:nvGrpSpPr>
        <p:cNvPr id="1" name=""/>
        <p:cNvGrpSpPr/>
        <p:nvPr/>
      </p:nvGrpSpPr>
      <p:grpSpPr>
        <a:xfrm>
          <a:off x="0" y="0"/>
          <a:ext cx="0" cy="0"/>
          <a:chOff x="0" y="0"/>
          <a:chExt cx="0" cy="0"/>
        </a:xfrm>
      </p:grpSpPr>
      <p:sp>
        <p:nvSpPr>
          <p:cNvPr id="3" name="Rectangle 2"/>
          <p:cNvSpPr/>
          <p:nvPr userDrawn="1"/>
        </p:nvSpPr>
        <p:spPr>
          <a:xfrm>
            <a:off x="0" y="0"/>
            <a:ext cx="3044952" cy="45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4572000"/>
            <a:ext cx="3044952"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0" hasCustomPrompt="1"/>
          </p:nvPr>
        </p:nvSpPr>
        <p:spPr>
          <a:xfrm>
            <a:off x="3786188" y="1489511"/>
            <a:ext cx="4572000" cy="3717492"/>
          </a:xfrm>
        </p:spPr>
        <p:txBody>
          <a:bodyPr anchor="t" anchorCtr="1">
            <a:normAutofit/>
          </a:bodyPr>
          <a:lstStyle>
            <a:lvl1pPr>
              <a:lnSpc>
                <a:spcPct val="200000"/>
              </a:lnSpc>
              <a:buClr>
                <a:schemeClr val="accent1"/>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7" name="Title 7"/>
          <p:cNvSpPr>
            <a:spLocks noGrp="1"/>
          </p:cNvSpPr>
          <p:nvPr>
            <p:ph type="title" hasCustomPrompt="1"/>
          </p:nvPr>
        </p:nvSpPr>
        <p:spPr>
          <a:xfrm>
            <a:off x="270041" y="1489513"/>
            <a:ext cx="2510590"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400987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57200" y="387684"/>
            <a:ext cx="8229600" cy="6159418"/>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2913289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ort List Green">
    <p:spTree>
      <p:nvGrpSpPr>
        <p:cNvPr id="1" name=""/>
        <p:cNvGrpSpPr/>
        <p:nvPr/>
      </p:nvGrpSpPr>
      <p:grpSpPr>
        <a:xfrm>
          <a:off x="0" y="0"/>
          <a:ext cx="0" cy="0"/>
          <a:chOff x="0" y="0"/>
          <a:chExt cx="0" cy="0"/>
        </a:xfrm>
      </p:grpSpPr>
      <p:sp>
        <p:nvSpPr>
          <p:cNvPr id="3" name="Rectangle 2"/>
          <p:cNvSpPr/>
          <p:nvPr userDrawn="1"/>
        </p:nvSpPr>
        <p:spPr>
          <a:xfrm>
            <a:off x="0" y="0"/>
            <a:ext cx="3044952" cy="457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4572000"/>
            <a:ext cx="3044952"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0" hasCustomPrompt="1"/>
          </p:nvPr>
        </p:nvSpPr>
        <p:spPr>
          <a:xfrm>
            <a:off x="3786188" y="1489511"/>
            <a:ext cx="4572000" cy="3717492"/>
          </a:xfrm>
        </p:spPr>
        <p:txBody>
          <a:bodyPr anchor="t" anchorCtr="1">
            <a:normAutofit/>
          </a:bodyPr>
          <a:lstStyle>
            <a:lvl1pPr>
              <a:lnSpc>
                <a:spcPct val="200000"/>
              </a:lnSpc>
              <a:buClr>
                <a:schemeClr val="accent2"/>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7" name="Title 7"/>
          <p:cNvSpPr>
            <a:spLocks noGrp="1"/>
          </p:cNvSpPr>
          <p:nvPr>
            <p:ph type="title" hasCustomPrompt="1"/>
          </p:nvPr>
        </p:nvSpPr>
        <p:spPr>
          <a:xfrm>
            <a:off x="270041" y="1489513"/>
            <a:ext cx="2510590"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3001584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ort List Purple">
    <p:spTree>
      <p:nvGrpSpPr>
        <p:cNvPr id="1" name=""/>
        <p:cNvGrpSpPr/>
        <p:nvPr/>
      </p:nvGrpSpPr>
      <p:grpSpPr>
        <a:xfrm>
          <a:off x="0" y="0"/>
          <a:ext cx="0" cy="0"/>
          <a:chOff x="0" y="0"/>
          <a:chExt cx="0" cy="0"/>
        </a:xfrm>
      </p:grpSpPr>
      <p:sp>
        <p:nvSpPr>
          <p:cNvPr id="3" name="Rectangle 2"/>
          <p:cNvSpPr/>
          <p:nvPr userDrawn="1"/>
        </p:nvSpPr>
        <p:spPr>
          <a:xfrm>
            <a:off x="0" y="0"/>
            <a:ext cx="3044952" cy="45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4572000"/>
            <a:ext cx="3044952"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0" hasCustomPrompt="1"/>
          </p:nvPr>
        </p:nvSpPr>
        <p:spPr>
          <a:xfrm>
            <a:off x="3786188" y="1489511"/>
            <a:ext cx="4572000" cy="3717492"/>
          </a:xfrm>
        </p:spPr>
        <p:txBody>
          <a:bodyPr anchor="t" anchorCtr="1">
            <a:normAutofit/>
          </a:bodyPr>
          <a:lstStyle>
            <a:lvl1pPr>
              <a:lnSpc>
                <a:spcPct val="200000"/>
              </a:lnSpc>
              <a:buClr>
                <a:schemeClr val="accent4"/>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7" name="Title 7"/>
          <p:cNvSpPr>
            <a:spLocks noGrp="1"/>
          </p:cNvSpPr>
          <p:nvPr>
            <p:ph type="title" hasCustomPrompt="1"/>
          </p:nvPr>
        </p:nvSpPr>
        <p:spPr>
          <a:xfrm>
            <a:off x="270041" y="1489513"/>
            <a:ext cx="2510590"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248159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ort List Red">
    <p:spTree>
      <p:nvGrpSpPr>
        <p:cNvPr id="1" name=""/>
        <p:cNvGrpSpPr/>
        <p:nvPr/>
      </p:nvGrpSpPr>
      <p:grpSpPr>
        <a:xfrm>
          <a:off x="0" y="0"/>
          <a:ext cx="0" cy="0"/>
          <a:chOff x="0" y="0"/>
          <a:chExt cx="0" cy="0"/>
        </a:xfrm>
      </p:grpSpPr>
      <p:sp>
        <p:nvSpPr>
          <p:cNvPr id="3" name="Rectangle 2"/>
          <p:cNvSpPr/>
          <p:nvPr userDrawn="1"/>
        </p:nvSpPr>
        <p:spPr>
          <a:xfrm>
            <a:off x="0" y="0"/>
            <a:ext cx="3044952"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4572000"/>
            <a:ext cx="3044952"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0" hasCustomPrompt="1"/>
          </p:nvPr>
        </p:nvSpPr>
        <p:spPr>
          <a:xfrm>
            <a:off x="3786188" y="1489511"/>
            <a:ext cx="4572000" cy="3717492"/>
          </a:xfrm>
        </p:spPr>
        <p:txBody>
          <a:bodyPr anchor="t" anchorCtr="1">
            <a:normAutofit/>
          </a:bodyPr>
          <a:lstStyle>
            <a:lvl1pPr>
              <a:lnSpc>
                <a:spcPct val="200000"/>
              </a:lnSpc>
              <a:buClr>
                <a:schemeClr val="accent5"/>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7" name="Title 7"/>
          <p:cNvSpPr>
            <a:spLocks noGrp="1"/>
          </p:cNvSpPr>
          <p:nvPr>
            <p:ph type="title" hasCustomPrompt="1"/>
          </p:nvPr>
        </p:nvSpPr>
        <p:spPr>
          <a:xfrm>
            <a:off x="270041" y="1489513"/>
            <a:ext cx="2510590"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950240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16"/>
            <a:ext cx="7848600" cy="1927225"/>
          </a:xfrm>
        </p:spPr>
        <p:txBody>
          <a:bodyPr anchor="b">
            <a:noAutofit/>
          </a:bodyPr>
          <a:lstStyle>
            <a:lvl1pPr algn="ctr">
              <a:defRPr sz="4050" b="1" i="0" cap="all" baseline="0">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1390073" y="3505200"/>
            <a:ext cx="6400800" cy="1752600"/>
          </a:xfrm>
        </p:spPr>
        <p:txBody>
          <a:bodyPr/>
          <a:lstStyle>
            <a:lvl1pPr marL="0" indent="0" algn="ctr">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9"/>
            <a:ext cx="7848600"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31543" y="5546711"/>
            <a:ext cx="1371600" cy="941832"/>
          </a:xfrm>
          <a:prstGeom prst="rect">
            <a:avLst/>
          </a:prstGeom>
        </p:spPr>
      </p:pic>
    </p:spTree>
    <p:extLst>
      <p:ext uri="{BB962C8B-B14F-4D97-AF65-F5344CB8AC3E}">
        <p14:creationId xmlns:p14="http://schemas.microsoft.com/office/powerpoint/2010/main" val="2306593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a:noFill/>
          <a:ln>
            <a:noFill/>
          </a:ln>
        </p:spPr>
        <p:txBody>
          <a:bodyPr/>
          <a:lstStyle/>
          <a:p>
            <a:r>
              <a:rPr lang="en-US"/>
              <a:t>Click to edit Master title style</a:t>
            </a:r>
          </a:p>
        </p:txBody>
      </p:sp>
      <p:sp>
        <p:nvSpPr>
          <p:cNvPr id="3" name="Content Placeholder 2"/>
          <p:cNvSpPr>
            <a:spLocks noGrp="1"/>
          </p:cNvSpPr>
          <p:nvPr>
            <p:ph idx="1"/>
          </p:nvPr>
        </p:nvSpPr>
        <p:spPr>
          <a:xfrm>
            <a:off x="457200" y="1493256"/>
            <a:ext cx="8229600" cy="4876800"/>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5"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6"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127108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57200" y="387684"/>
            <a:ext cx="8229600" cy="6159418"/>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1728445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2205790" y="393194"/>
            <a:ext cx="4629938" cy="6172200"/>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2135383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04521" y="807618"/>
            <a:ext cx="3926851" cy="5234911"/>
          </a:xfrm>
          <a:solidFill>
            <a:schemeClr val="bg2"/>
          </a:solidFill>
        </p:spPr>
        <p:txBody>
          <a:bodyPr/>
          <a:lstStyle/>
          <a:p>
            <a:r>
              <a:rPr lang="en-US"/>
              <a:t>Click icon to add picture</a:t>
            </a:r>
            <a:endParaRPr lang="en-US" dirty="0"/>
          </a:p>
        </p:txBody>
      </p:sp>
      <p:sp>
        <p:nvSpPr>
          <p:cNvPr id="3" name="Picture Placeholder 9"/>
          <p:cNvSpPr>
            <a:spLocks noGrp="1" noChangeAspect="1"/>
          </p:cNvSpPr>
          <p:nvPr>
            <p:ph type="pic" sz="quarter" idx="14"/>
          </p:nvPr>
        </p:nvSpPr>
        <p:spPr>
          <a:xfrm>
            <a:off x="4819353" y="807618"/>
            <a:ext cx="3926851" cy="5234911"/>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3986969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55719"/>
            <a:ext cx="2383506" cy="643021"/>
          </a:xfrm>
        </p:spPr>
        <p:txBody>
          <a:bodyPr>
            <a:noAutofit/>
          </a:bodyPr>
          <a:lstStyle>
            <a:lvl1pPr algn="ctr">
              <a:defRPr sz="2400"/>
            </a:lvl1pPr>
          </a:lstStyle>
          <a:p>
            <a:r>
              <a:rPr lang="en-US" dirty="0"/>
              <a:t>Edit Title</a:t>
            </a:r>
          </a:p>
        </p:txBody>
      </p:sp>
      <p:sp>
        <p:nvSpPr>
          <p:cNvPr id="4" name="Picture Placeholder 3"/>
          <p:cNvSpPr>
            <a:spLocks noGrp="1" noChangeAspect="1"/>
          </p:cNvSpPr>
          <p:nvPr>
            <p:ph type="pic" sz="quarter" idx="10"/>
          </p:nvPr>
        </p:nvSpPr>
        <p:spPr>
          <a:xfrm>
            <a:off x="457198" y="1416551"/>
            <a:ext cx="2383509" cy="2377440"/>
          </a:xfrm>
          <a:solidFill>
            <a:schemeClr val="bg2"/>
          </a:solidFill>
        </p:spPr>
        <p:txBody>
          <a:bodyPr/>
          <a:lstStyle/>
          <a:p>
            <a:r>
              <a:rPr lang="en-US"/>
              <a:t>Click icon to add picture</a:t>
            </a:r>
            <a:endParaRPr lang="en-US" dirty="0"/>
          </a:p>
        </p:txBody>
      </p:sp>
      <p:sp>
        <p:nvSpPr>
          <p:cNvPr id="7" name="Picture Placeholder 3"/>
          <p:cNvSpPr>
            <a:spLocks noGrp="1" noChangeAspect="1"/>
          </p:cNvSpPr>
          <p:nvPr>
            <p:ph type="pic" sz="quarter" idx="11"/>
          </p:nvPr>
        </p:nvSpPr>
        <p:spPr>
          <a:xfrm>
            <a:off x="6303292" y="1416551"/>
            <a:ext cx="2383509" cy="2377440"/>
          </a:xfrm>
          <a:solidFill>
            <a:schemeClr val="bg2"/>
          </a:solidFill>
        </p:spPr>
        <p:txBody>
          <a:bodyPr/>
          <a:lstStyle/>
          <a:p>
            <a:r>
              <a:rPr lang="en-US"/>
              <a:t>Click icon to add picture</a:t>
            </a:r>
            <a:endParaRPr lang="en-US" dirty="0"/>
          </a:p>
        </p:txBody>
      </p:sp>
      <p:sp>
        <p:nvSpPr>
          <p:cNvPr id="8" name="Picture Placeholder 3"/>
          <p:cNvSpPr>
            <a:spLocks noGrp="1" noChangeAspect="1"/>
          </p:cNvSpPr>
          <p:nvPr>
            <p:ph type="pic" sz="quarter" idx="12"/>
          </p:nvPr>
        </p:nvSpPr>
        <p:spPr>
          <a:xfrm>
            <a:off x="3399800" y="1416551"/>
            <a:ext cx="2383509" cy="2377440"/>
          </a:xfrm>
          <a:solidFill>
            <a:schemeClr val="bg2"/>
          </a:solidFill>
        </p:spPr>
        <p:txBody>
          <a:bodyPr/>
          <a:lstStyle/>
          <a:p>
            <a:r>
              <a:rPr lang="en-US"/>
              <a:t>Click icon to add picture</a:t>
            </a:r>
            <a:endParaRPr lang="en-US" dirty="0"/>
          </a:p>
        </p:txBody>
      </p:sp>
      <p:sp>
        <p:nvSpPr>
          <p:cNvPr id="12" name="Subtitle 2"/>
          <p:cNvSpPr>
            <a:spLocks noGrp="1"/>
          </p:cNvSpPr>
          <p:nvPr>
            <p:ph type="subTitle" idx="1" hasCustomPrompt="1"/>
          </p:nvPr>
        </p:nvSpPr>
        <p:spPr>
          <a:xfrm>
            <a:off x="457200" y="4681623"/>
            <a:ext cx="2383506" cy="745959"/>
          </a:xfrm>
        </p:spPr>
        <p:txBody>
          <a:bodyPr tIns="0" bIns="0" anchor="t" anchorCtr="0">
            <a:normAutofit/>
          </a:bodyPr>
          <a:lstStyle>
            <a:lvl1pPr marL="0" indent="0" algn="ctr">
              <a:buNone/>
              <a:defRPr sz="1500" baseline="0">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caption</a:t>
            </a:r>
          </a:p>
        </p:txBody>
      </p:sp>
      <p:sp>
        <p:nvSpPr>
          <p:cNvPr id="18" name="Text Placeholder 17"/>
          <p:cNvSpPr>
            <a:spLocks noGrp="1"/>
          </p:cNvSpPr>
          <p:nvPr>
            <p:ph type="body" sz="quarter" idx="13" hasCustomPrompt="1"/>
          </p:nvPr>
        </p:nvSpPr>
        <p:spPr>
          <a:xfrm>
            <a:off x="3399800" y="3956050"/>
            <a:ext cx="2383509" cy="642938"/>
          </a:xfrm>
        </p:spPr>
        <p:txBody>
          <a:bodyPr>
            <a:normAutofit/>
          </a:bodyPr>
          <a:lstStyle>
            <a:lvl1pPr marL="0" indent="0" algn="ctr">
              <a:buNone/>
              <a:defRPr sz="24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19" name="Text Placeholder 17"/>
          <p:cNvSpPr>
            <a:spLocks noGrp="1"/>
          </p:cNvSpPr>
          <p:nvPr>
            <p:ph type="body" sz="quarter" idx="14" hasCustomPrompt="1"/>
          </p:nvPr>
        </p:nvSpPr>
        <p:spPr>
          <a:xfrm>
            <a:off x="6303289" y="3956050"/>
            <a:ext cx="2383509" cy="642938"/>
          </a:xfrm>
        </p:spPr>
        <p:txBody>
          <a:bodyPr>
            <a:normAutofit/>
          </a:bodyPr>
          <a:lstStyle>
            <a:lvl1pPr marL="0" indent="0" algn="ctr">
              <a:buNone/>
              <a:defRPr sz="24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21" name="Text Placeholder 20"/>
          <p:cNvSpPr>
            <a:spLocks noGrp="1"/>
          </p:cNvSpPr>
          <p:nvPr>
            <p:ph type="body" sz="quarter" idx="15" hasCustomPrompt="1"/>
          </p:nvPr>
        </p:nvSpPr>
        <p:spPr>
          <a:xfrm>
            <a:off x="3399800" y="4681540"/>
            <a:ext cx="2383509" cy="746125"/>
          </a:xfrm>
        </p:spPr>
        <p:txBody>
          <a:bodyPr tIns="0" bIns="0" anchor="t" anchorCtr="0">
            <a:normAutofit/>
          </a:bodyPr>
          <a:lstStyle>
            <a:lvl1pPr marL="0" indent="0" algn="ctr">
              <a:buNone/>
              <a:defRPr sz="1500">
                <a:solidFill>
                  <a:schemeClr val="tx2"/>
                </a:solidFill>
                <a:latin typeface="+mn-lt"/>
              </a:defRPr>
            </a:lvl1pPr>
          </a:lstStyle>
          <a:p>
            <a:r>
              <a:rPr lang="en-US" dirty="0"/>
              <a:t>Click to add caption</a:t>
            </a:r>
          </a:p>
        </p:txBody>
      </p:sp>
      <p:sp>
        <p:nvSpPr>
          <p:cNvPr id="22" name="Text Placeholder 20"/>
          <p:cNvSpPr>
            <a:spLocks noGrp="1"/>
          </p:cNvSpPr>
          <p:nvPr>
            <p:ph type="body" sz="quarter" idx="16" hasCustomPrompt="1"/>
          </p:nvPr>
        </p:nvSpPr>
        <p:spPr>
          <a:xfrm>
            <a:off x="6303289" y="4681540"/>
            <a:ext cx="2383509" cy="746125"/>
          </a:xfrm>
        </p:spPr>
        <p:txBody>
          <a:bodyPr tIns="0" bIns="0" anchor="t" anchorCtr="0">
            <a:normAutofit/>
          </a:bodyPr>
          <a:lstStyle>
            <a:lvl1pPr marL="0" indent="0" algn="ctr">
              <a:buNone/>
              <a:defRPr sz="1500">
                <a:solidFill>
                  <a:schemeClr val="tx2"/>
                </a:solidFill>
                <a:latin typeface="+mn-lt"/>
              </a:defRPr>
            </a:lvl1pPr>
          </a:lstStyle>
          <a:p>
            <a:r>
              <a:rPr lang="en-US" dirty="0"/>
              <a:t>Click to add caption</a:t>
            </a:r>
          </a:p>
        </p:txBody>
      </p:sp>
    </p:spTree>
    <p:extLst>
      <p:ext uri="{BB962C8B-B14F-4D97-AF65-F5344CB8AC3E}">
        <p14:creationId xmlns:p14="http://schemas.microsoft.com/office/powerpoint/2010/main" val="1331414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nd Info">
    <p:spTree>
      <p:nvGrpSpPr>
        <p:cNvPr id="1" name=""/>
        <p:cNvGrpSpPr/>
        <p:nvPr/>
      </p:nvGrpSpPr>
      <p:grpSpPr>
        <a:xfrm>
          <a:off x="0" y="0"/>
          <a:ext cx="0" cy="0"/>
          <a:chOff x="0" y="0"/>
          <a:chExt cx="0" cy="0"/>
        </a:xfrm>
      </p:grpSpPr>
      <p:sp>
        <p:nvSpPr>
          <p:cNvPr id="2" name="Title 1"/>
          <p:cNvSpPr>
            <a:spLocks noGrp="1"/>
          </p:cNvSpPr>
          <p:nvPr>
            <p:ph type="title"/>
          </p:nvPr>
        </p:nvSpPr>
        <p:spPr>
          <a:xfrm>
            <a:off x="4585369" y="918255"/>
            <a:ext cx="4101431" cy="619115"/>
          </a:xfrm>
        </p:spPr>
        <p:txBody>
          <a:bodyPr tIns="0" anchor="t" anchorCtr="0">
            <a:noAutofit/>
          </a:bodyPr>
          <a:lstStyle>
            <a:lvl1pPr algn="l">
              <a:defRPr sz="27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457200" y="918255"/>
            <a:ext cx="3673643" cy="5008637"/>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9"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
        <p:nvSpPr>
          <p:cNvPr id="11" name="Content Placeholder 2"/>
          <p:cNvSpPr>
            <a:spLocks noGrp="1"/>
          </p:cNvSpPr>
          <p:nvPr>
            <p:ph idx="13"/>
          </p:nvPr>
        </p:nvSpPr>
        <p:spPr>
          <a:xfrm>
            <a:off x="4585368" y="1818107"/>
            <a:ext cx="4101432" cy="4108785"/>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042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2205789" y="393194"/>
            <a:ext cx="4629938" cy="6172200"/>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1888465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248"/>
            <a:ext cx="8229600" cy="723228"/>
          </a:xfrm>
        </p:spPr>
        <p:txBody>
          <a:bodyPr/>
          <a:lstStyle/>
          <a:p>
            <a:r>
              <a:rPr lang="en-US"/>
              <a:t>Click to edit Master title style</a:t>
            </a:r>
          </a:p>
        </p:txBody>
      </p:sp>
      <p:sp>
        <p:nvSpPr>
          <p:cNvPr id="4" name="Picture Placeholder 3"/>
          <p:cNvSpPr>
            <a:spLocks noGrp="1"/>
          </p:cNvSpPr>
          <p:nvPr>
            <p:ph type="pic" sz="quarter" idx="10"/>
          </p:nvPr>
        </p:nvSpPr>
        <p:spPr>
          <a:xfrm>
            <a:off x="0" y="106949"/>
            <a:ext cx="9144000" cy="5133475"/>
          </a:xfrm>
          <a:solidFill>
            <a:schemeClr val="bg2"/>
          </a:solidFill>
        </p:spPr>
        <p:txBody>
          <a:bodyPr/>
          <a:lstStyle/>
          <a:p>
            <a:r>
              <a:rPr lang="en-US"/>
              <a:t>Click icon to add picture</a:t>
            </a:r>
          </a:p>
        </p:txBody>
      </p:sp>
      <p:sp>
        <p:nvSpPr>
          <p:cNvPr id="10" name="Subtitle 2"/>
          <p:cNvSpPr>
            <a:spLocks noGrp="1"/>
          </p:cNvSpPr>
          <p:nvPr>
            <p:ph type="subTitle" idx="1"/>
          </p:nvPr>
        </p:nvSpPr>
        <p:spPr>
          <a:xfrm>
            <a:off x="457200" y="6218994"/>
            <a:ext cx="8229600" cy="425116"/>
          </a:xfrm>
        </p:spPr>
        <p:txBody>
          <a:bodyPr tIns="0" bIns="0" anchor="b" anchorCtr="0"/>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49115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Phot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7263" y="5426248"/>
            <a:ext cx="3379537" cy="723228"/>
          </a:xfrm>
        </p:spPr>
        <p:txBody>
          <a:bodyPr>
            <a:noAutofit/>
          </a:bodyPr>
          <a:lstStyle>
            <a:lvl1pPr>
              <a:defRPr sz="2700" baseline="0"/>
            </a:lvl1pPr>
          </a:lstStyle>
          <a:p>
            <a:r>
              <a:rPr lang="en-US" dirty="0"/>
              <a:t>Click to add title</a:t>
            </a:r>
          </a:p>
        </p:txBody>
      </p:sp>
      <p:sp>
        <p:nvSpPr>
          <p:cNvPr id="4" name="Picture Placeholder 3"/>
          <p:cNvSpPr>
            <a:spLocks noGrp="1"/>
          </p:cNvSpPr>
          <p:nvPr>
            <p:ph type="pic" sz="quarter" idx="10"/>
          </p:nvPr>
        </p:nvSpPr>
        <p:spPr>
          <a:xfrm>
            <a:off x="0" y="120316"/>
            <a:ext cx="4960620" cy="6737684"/>
          </a:xfrm>
          <a:solidFill>
            <a:schemeClr val="bg2"/>
          </a:solidFill>
        </p:spPr>
        <p:txBody>
          <a:bodyPr/>
          <a:lstStyle/>
          <a:p>
            <a:r>
              <a:rPr lang="en-US"/>
              <a:t>Click icon to add picture</a:t>
            </a:r>
          </a:p>
        </p:txBody>
      </p:sp>
      <p:sp>
        <p:nvSpPr>
          <p:cNvPr id="10" name="Subtitle 2"/>
          <p:cNvSpPr>
            <a:spLocks noGrp="1"/>
          </p:cNvSpPr>
          <p:nvPr>
            <p:ph type="subTitle" idx="1" hasCustomPrompt="1"/>
          </p:nvPr>
        </p:nvSpPr>
        <p:spPr>
          <a:xfrm>
            <a:off x="5307263" y="6218994"/>
            <a:ext cx="3379537" cy="425116"/>
          </a:xfrm>
        </p:spPr>
        <p:txBody>
          <a:bodyPr tIns="0" bIns="0" anchor="b" anchorCtr="0">
            <a:noAutofit/>
          </a:bodyPr>
          <a:lstStyle>
            <a:lvl1pPr marL="0" indent="0" algn="l">
              <a:buNone/>
              <a:defRPr sz="1800">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147864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4"/>
            <a:ext cx="7772400" cy="2200276"/>
          </a:xfrm>
        </p:spPr>
        <p:txBody>
          <a:bodyPr anchor="b">
            <a:normAutofit/>
          </a:bodyPr>
          <a:lstStyle>
            <a:lvl1pPr algn="l">
              <a:defRPr sz="3600" b="1" i="0" cap="all">
                <a:solidFill>
                  <a:schemeClr val="tx1"/>
                </a:solidFill>
                <a:latin typeface="Calibri"/>
                <a:cs typeface="Calibri"/>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7"/>
            <a:ext cx="7772400" cy="1500187"/>
          </a:xfrm>
        </p:spPr>
        <p:txBody>
          <a:bodyPr anchor="t">
            <a:normAutofit/>
          </a:bodyPr>
          <a:lstStyle>
            <a:lvl1pPr marL="0" indent="0">
              <a:buNone/>
              <a:defRPr sz="1800">
                <a:solidFill>
                  <a:schemeClr val="accent6"/>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41"/>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50035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566408"/>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66408"/>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9"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548365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69457"/>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1500" b="1" i="0">
                <a:solidFill>
                  <a:schemeClr val="tx2"/>
                </a:solidFill>
                <a:latin typeface="Cambria"/>
                <a:cs typeface="Cambri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331456"/>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69457"/>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1500" b="1" i="0" kern="1200" dirty="0" smtClean="0">
                <a:solidFill>
                  <a:schemeClr val="tx2"/>
                </a:solidFill>
                <a:latin typeface="Cambria"/>
                <a:ea typeface="+mn-ea"/>
                <a:cs typeface="Cambri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331456"/>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2217817" y="391214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userDrawn="1"/>
        </p:nvSpPr>
        <p:spPr>
          <a:xfrm>
            <a:off x="457200" y="6475238"/>
            <a:ext cx="2895600" cy="329184"/>
          </a:xfrm>
          <a:prstGeom prst="rect">
            <a:avLst/>
          </a:prstGeom>
        </p:spPr>
        <p:txBody>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96A3A3-94A6-4E5B-AF39-173ACA3E61CC}" type="datetime2">
              <a:rPr lang="en-US" sz="1350" smtClean="0"/>
              <a:pPr/>
              <a:t>Monday, February 21, 2022</a:t>
            </a:fld>
            <a:endParaRPr lang="en-US" sz="1350" dirty="0"/>
          </a:p>
        </p:txBody>
      </p:sp>
      <p:sp>
        <p:nvSpPr>
          <p:cNvPr id="15" name="Slide Number Placeholder 5"/>
          <p:cNvSpPr txBox="1">
            <a:spLocks/>
          </p:cNvSpPr>
          <p:nvPr userDrawn="1"/>
        </p:nvSpPr>
        <p:spPr>
          <a:xfrm>
            <a:off x="7620000" y="6475238"/>
            <a:ext cx="10668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z="1350" smtClean="0"/>
              <a:pPr/>
              <a:t>‹#›</a:t>
            </a:fld>
            <a:endParaRPr lang="en-US" sz="1350" dirty="0"/>
          </a:p>
        </p:txBody>
      </p:sp>
    </p:spTree>
    <p:extLst>
      <p:ext uri="{BB962C8B-B14F-4D97-AF65-F5344CB8AC3E}">
        <p14:creationId xmlns:p14="http://schemas.microsoft.com/office/powerpoint/2010/main" val="2597357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p>
            <a:r>
              <a:rPr lang="en-US"/>
              <a:t>Click to edit Master title style</a:t>
            </a:r>
          </a:p>
        </p:txBody>
      </p:sp>
      <p:sp>
        <p:nvSpPr>
          <p:cNvPr id="6"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7"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8"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957587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136"/>
            <a:ext cx="2139696" cy="1261872"/>
          </a:xfrm>
        </p:spPr>
        <p:txBody>
          <a:bodyPr anchor="b">
            <a:noAutofit/>
          </a:bodyPr>
          <a:lstStyle>
            <a:lvl1pPr algn="l">
              <a:defRPr sz="1800" b="1" i="0">
                <a:latin typeface="Calibri"/>
                <a:cs typeface="Calibri"/>
              </a:defRPr>
            </a:lvl1pPr>
          </a:lstStyle>
          <a:p>
            <a:r>
              <a:rPr lang="en-US"/>
              <a:t>Click to edit Master title style</a:t>
            </a:r>
            <a:endParaRPr lang="en-US" dirty="0"/>
          </a:p>
        </p:txBody>
      </p:sp>
      <p:sp>
        <p:nvSpPr>
          <p:cNvPr id="3" name="Content Placeholder 2"/>
          <p:cNvSpPr>
            <a:spLocks noGrp="1"/>
          </p:cNvSpPr>
          <p:nvPr>
            <p:ph idx="1"/>
          </p:nvPr>
        </p:nvSpPr>
        <p:spPr>
          <a:xfrm>
            <a:off x="2971800" y="685136"/>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023620"/>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9" name="Straight Connector 8"/>
          <p:cNvCxnSpPr/>
          <p:nvPr/>
        </p:nvCxnSpPr>
        <p:spPr>
          <a:xfrm rot="5400000">
            <a:off x="-13116" y="3473263"/>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11"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12"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615547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536"/>
            <a:ext cx="2142680" cy="1264920"/>
          </a:xfrm>
        </p:spPr>
        <p:txBody>
          <a:bodyPr anchor="b">
            <a:normAutofit/>
          </a:bodyPr>
          <a:lstStyle>
            <a:lvl1pPr algn="l">
              <a:defRPr sz="18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2858610" y="731260"/>
            <a:ext cx="5904390" cy="5500456"/>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2026656"/>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9"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236993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887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8" name="Picture 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31543" y="5546711"/>
            <a:ext cx="1371600" cy="941832"/>
          </a:xfrm>
          <a:prstGeom prst="rect">
            <a:avLst/>
          </a:prstGeom>
        </p:spPr>
      </p:pic>
    </p:spTree>
    <p:extLst>
      <p:ext uri="{BB962C8B-B14F-4D97-AF65-F5344CB8AC3E}">
        <p14:creationId xmlns:p14="http://schemas.microsoft.com/office/powerpoint/2010/main" val="176700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04520" y="807616"/>
            <a:ext cx="3926851" cy="5234911"/>
          </a:xfrm>
          <a:solidFill>
            <a:schemeClr val="bg2"/>
          </a:solidFill>
        </p:spPr>
        <p:txBody>
          <a:bodyPr/>
          <a:lstStyle/>
          <a:p>
            <a:r>
              <a:rPr lang="en-US"/>
              <a:t>Click icon to add picture</a:t>
            </a:r>
            <a:endParaRPr lang="en-US" dirty="0"/>
          </a:p>
        </p:txBody>
      </p:sp>
      <p:sp>
        <p:nvSpPr>
          <p:cNvPr id="3" name="Picture Placeholder 9"/>
          <p:cNvSpPr>
            <a:spLocks noGrp="1" noChangeAspect="1"/>
          </p:cNvSpPr>
          <p:nvPr>
            <p:ph type="pic" sz="quarter" idx="14"/>
          </p:nvPr>
        </p:nvSpPr>
        <p:spPr>
          <a:xfrm>
            <a:off x="4819352" y="807616"/>
            <a:ext cx="3926851" cy="5234911"/>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22020064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16"/>
            <a:ext cx="7848600" cy="1927225"/>
          </a:xfrm>
        </p:spPr>
        <p:txBody>
          <a:bodyPr anchor="b">
            <a:noAutofit/>
          </a:bodyPr>
          <a:lstStyle>
            <a:lvl1pPr algn="ctr">
              <a:defRPr sz="5400" b="1" i="0" cap="all" baseline="0">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1390073" y="3505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30"/>
            <a:ext cx="7848600"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0376" y="5275624"/>
            <a:ext cx="1371600" cy="1255776"/>
          </a:xfrm>
          <a:prstGeom prst="rect">
            <a:avLst/>
          </a:prstGeom>
        </p:spPr>
      </p:pic>
    </p:spTree>
    <p:extLst>
      <p:ext uri="{BB962C8B-B14F-4D97-AF65-F5344CB8AC3E}">
        <p14:creationId xmlns:p14="http://schemas.microsoft.com/office/powerpoint/2010/main" val="3742116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a:noFill/>
          <a:ln>
            <a:noFill/>
          </a:ln>
        </p:spPr>
        <p:txBody>
          <a:bodyPr/>
          <a:lstStyle/>
          <a:p>
            <a:r>
              <a:rPr lang="en-US"/>
              <a:t>Click to edit Master title style</a:t>
            </a:r>
          </a:p>
        </p:txBody>
      </p:sp>
      <p:sp>
        <p:nvSpPr>
          <p:cNvPr id="3" name="Content Placeholder 2"/>
          <p:cNvSpPr>
            <a:spLocks noGrp="1"/>
          </p:cNvSpPr>
          <p:nvPr>
            <p:ph idx="1"/>
          </p:nvPr>
        </p:nvSpPr>
        <p:spPr>
          <a:xfrm>
            <a:off x="457200" y="1493256"/>
            <a:ext cx="8229600" cy="4876800"/>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75239"/>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5" name="Footer Placeholder 4"/>
          <p:cNvSpPr>
            <a:spLocks noGrp="1"/>
          </p:cNvSpPr>
          <p:nvPr>
            <p:ph type="ftr" sz="quarter" idx="11"/>
          </p:nvPr>
        </p:nvSpPr>
        <p:spPr>
          <a:xfrm>
            <a:off x="3429000" y="6475239"/>
            <a:ext cx="4114800" cy="329184"/>
          </a:xfrm>
          <a:prstGeom prst="rect">
            <a:avLst/>
          </a:prstGeom>
        </p:spPr>
        <p:txBody>
          <a:bodyPr/>
          <a:lstStyle>
            <a:lvl1pPr>
              <a:defRPr b="0" i="0">
                <a:latin typeface="Calibri"/>
                <a:cs typeface="Calibri"/>
              </a:defRPr>
            </a:lvl1pPr>
          </a:lstStyle>
          <a:p>
            <a:pPr algn="r"/>
            <a:endParaRPr lang="en-US" dirty="0"/>
          </a:p>
        </p:txBody>
      </p:sp>
      <p:sp>
        <p:nvSpPr>
          <p:cNvPr id="6" name="Slide Number Placeholder 5"/>
          <p:cNvSpPr>
            <a:spLocks noGrp="1"/>
          </p:cNvSpPr>
          <p:nvPr>
            <p:ph type="sldNum" sz="quarter" idx="12"/>
          </p:nvPr>
        </p:nvSpPr>
        <p:spPr>
          <a:xfrm>
            <a:off x="7620000" y="6475239"/>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696958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499937" y="387684"/>
            <a:ext cx="6172200" cy="6159419"/>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2315007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2847473" y="393193"/>
            <a:ext cx="3477006" cy="6172200"/>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3996739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sp>
        <p:nvSpPr>
          <p:cNvPr id="4" name="Picture Placeholder 9"/>
          <p:cNvSpPr>
            <a:spLocks noGrp="1"/>
          </p:cNvSpPr>
          <p:nvPr>
            <p:ph type="pic" sz="quarter" idx="15"/>
          </p:nvPr>
        </p:nvSpPr>
        <p:spPr>
          <a:xfrm>
            <a:off x="708525" y="393193"/>
            <a:ext cx="3477006" cy="6172200"/>
          </a:xfrm>
          <a:solidFill>
            <a:schemeClr val="bg2"/>
          </a:solidFill>
        </p:spPr>
        <p:txBody>
          <a:bodyPr/>
          <a:lstStyle/>
          <a:p>
            <a:r>
              <a:rPr lang="en-US"/>
              <a:t>Click icon to add picture</a:t>
            </a:r>
            <a:endParaRPr lang="en-US" dirty="0"/>
          </a:p>
        </p:txBody>
      </p:sp>
      <p:sp>
        <p:nvSpPr>
          <p:cNvPr id="5" name="Picture Placeholder 9"/>
          <p:cNvSpPr>
            <a:spLocks noGrp="1"/>
          </p:cNvSpPr>
          <p:nvPr>
            <p:ph type="pic" sz="quarter" idx="16"/>
          </p:nvPr>
        </p:nvSpPr>
        <p:spPr>
          <a:xfrm>
            <a:off x="4932946" y="393193"/>
            <a:ext cx="3477006" cy="6172200"/>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32927490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55718"/>
            <a:ext cx="2383506" cy="643021"/>
          </a:xfrm>
        </p:spPr>
        <p:txBody>
          <a:bodyPr>
            <a:noAutofit/>
          </a:bodyPr>
          <a:lstStyle>
            <a:lvl1pPr algn="ctr">
              <a:defRPr sz="3200"/>
            </a:lvl1pPr>
          </a:lstStyle>
          <a:p>
            <a:r>
              <a:rPr lang="en-US" dirty="0"/>
              <a:t>Edit Title</a:t>
            </a:r>
          </a:p>
        </p:txBody>
      </p:sp>
      <p:sp>
        <p:nvSpPr>
          <p:cNvPr id="4" name="Picture Placeholder 3"/>
          <p:cNvSpPr>
            <a:spLocks noGrp="1" noChangeAspect="1"/>
          </p:cNvSpPr>
          <p:nvPr>
            <p:ph type="pic" sz="quarter" idx="10"/>
          </p:nvPr>
        </p:nvSpPr>
        <p:spPr>
          <a:xfrm>
            <a:off x="457199" y="1416551"/>
            <a:ext cx="2383509" cy="2377440"/>
          </a:xfrm>
          <a:solidFill>
            <a:schemeClr val="bg2"/>
          </a:solidFill>
        </p:spPr>
        <p:txBody>
          <a:bodyPr/>
          <a:lstStyle/>
          <a:p>
            <a:r>
              <a:rPr lang="en-US"/>
              <a:t>Click icon to add picture</a:t>
            </a:r>
            <a:endParaRPr lang="en-US" dirty="0"/>
          </a:p>
        </p:txBody>
      </p:sp>
      <p:sp>
        <p:nvSpPr>
          <p:cNvPr id="7" name="Picture Placeholder 3"/>
          <p:cNvSpPr>
            <a:spLocks noGrp="1" noChangeAspect="1"/>
          </p:cNvSpPr>
          <p:nvPr>
            <p:ph type="pic" sz="quarter" idx="11"/>
          </p:nvPr>
        </p:nvSpPr>
        <p:spPr>
          <a:xfrm>
            <a:off x="6303293" y="1416551"/>
            <a:ext cx="2383509" cy="2377440"/>
          </a:xfrm>
          <a:solidFill>
            <a:schemeClr val="bg2"/>
          </a:solidFill>
        </p:spPr>
        <p:txBody>
          <a:bodyPr/>
          <a:lstStyle/>
          <a:p>
            <a:r>
              <a:rPr lang="en-US"/>
              <a:t>Click icon to add picture</a:t>
            </a:r>
            <a:endParaRPr lang="en-US" dirty="0"/>
          </a:p>
        </p:txBody>
      </p:sp>
      <p:sp>
        <p:nvSpPr>
          <p:cNvPr id="8" name="Picture Placeholder 3"/>
          <p:cNvSpPr>
            <a:spLocks noGrp="1" noChangeAspect="1"/>
          </p:cNvSpPr>
          <p:nvPr>
            <p:ph type="pic" sz="quarter" idx="12"/>
          </p:nvPr>
        </p:nvSpPr>
        <p:spPr>
          <a:xfrm>
            <a:off x="3399802" y="1416551"/>
            <a:ext cx="2383509" cy="2377440"/>
          </a:xfrm>
          <a:solidFill>
            <a:schemeClr val="bg2"/>
          </a:solidFill>
        </p:spPr>
        <p:txBody>
          <a:bodyPr/>
          <a:lstStyle/>
          <a:p>
            <a:r>
              <a:rPr lang="en-US"/>
              <a:t>Click icon to add picture</a:t>
            </a:r>
            <a:endParaRPr lang="en-US" dirty="0"/>
          </a:p>
        </p:txBody>
      </p:sp>
      <p:sp>
        <p:nvSpPr>
          <p:cNvPr id="12" name="Subtitle 2"/>
          <p:cNvSpPr>
            <a:spLocks noGrp="1"/>
          </p:cNvSpPr>
          <p:nvPr>
            <p:ph type="subTitle" idx="1" hasCustomPrompt="1"/>
          </p:nvPr>
        </p:nvSpPr>
        <p:spPr>
          <a:xfrm>
            <a:off x="457200" y="4681622"/>
            <a:ext cx="2383506" cy="745959"/>
          </a:xfrm>
        </p:spPr>
        <p:txBody>
          <a:bodyPr tIns="0" bIns="0" anchor="t" anchorCtr="0">
            <a:normAutofit/>
          </a:bodyPr>
          <a:lstStyle>
            <a:lvl1pPr marL="0" indent="0" algn="ctr">
              <a:buNone/>
              <a:defRPr sz="20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caption</a:t>
            </a:r>
          </a:p>
        </p:txBody>
      </p:sp>
      <p:sp>
        <p:nvSpPr>
          <p:cNvPr id="18" name="Text Placeholder 17"/>
          <p:cNvSpPr>
            <a:spLocks noGrp="1"/>
          </p:cNvSpPr>
          <p:nvPr>
            <p:ph type="body" sz="quarter" idx="13" hasCustomPrompt="1"/>
          </p:nvPr>
        </p:nvSpPr>
        <p:spPr>
          <a:xfrm>
            <a:off x="3399802" y="3956049"/>
            <a:ext cx="2383509" cy="642939"/>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19" name="Text Placeholder 17"/>
          <p:cNvSpPr>
            <a:spLocks noGrp="1"/>
          </p:cNvSpPr>
          <p:nvPr>
            <p:ph type="body" sz="quarter" idx="14" hasCustomPrompt="1"/>
          </p:nvPr>
        </p:nvSpPr>
        <p:spPr>
          <a:xfrm>
            <a:off x="6303290" y="3956049"/>
            <a:ext cx="2383509" cy="642939"/>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21" name="Text Placeholder 20"/>
          <p:cNvSpPr>
            <a:spLocks noGrp="1"/>
          </p:cNvSpPr>
          <p:nvPr>
            <p:ph type="body" sz="quarter" idx="15" hasCustomPrompt="1"/>
          </p:nvPr>
        </p:nvSpPr>
        <p:spPr>
          <a:xfrm>
            <a:off x="3399802" y="4681539"/>
            <a:ext cx="2383509" cy="746125"/>
          </a:xfrm>
        </p:spPr>
        <p:txBody>
          <a:bodyPr tIns="0" bIns="0" anchor="t" anchorCtr="0">
            <a:normAutofit/>
          </a:bodyPr>
          <a:lstStyle>
            <a:lvl1pPr marL="0" indent="0" algn="ctr">
              <a:buNone/>
              <a:defRPr sz="2000">
                <a:solidFill>
                  <a:schemeClr val="tx2"/>
                </a:solidFill>
                <a:latin typeface="+mn-lt"/>
              </a:defRPr>
            </a:lvl1pPr>
          </a:lstStyle>
          <a:p>
            <a:r>
              <a:rPr lang="en-US" dirty="0"/>
              <a:t>Click to add caption</a:t>
            </a:r>
          </a:p>
        </p:txBody>
      </p:sp>
      <p:sp>
        <p:nvSpPr>
          <p:cNvPr id="22" name="Text Placeholder 20"/>
          <p:cNvSpPr>
            <a:spLocks noGrp="1"/>
          </p:cNvSpPr>
          <p:nvPr>
            <p:ph type="body" sz="quarter" idx="16" hasCustomPrompt="1"/>
          </p:nvPr>
        </p:nvSpPr>
        <p:spPr>
          <a:xfrm>
            <a:off x="6303290" y="4681539"/>
            <a:ext cx="2383509" cy="746125"/>
          </a:xfrm>
        </p:spPr>
        <p:txBody>
          <a:bodyPr tIns="0" bIns="0" anchor="t" anchorCtr="0">
            <a:normAutofit/>
          </a:bodyPr>
          <a:lstStyle>
            <a:lvl1pPr marL="0" indent="0" algn="ctr">
              <a:buNone/>
              <a:defRPr sz="2000">
                <a:solidFill>
                  <a:schemeClr val="tx2"/>
                </a:solidFill>
                <a:latin typeface="+mn-lt"/>
              </a:defRPr>
            </a:lvl1pPr>
          </a:lstStyle>
          <a:p>
            <a:r>
              <a:rPr lang="en-US" dirty="0"/>
              <a:t>Click to add caption</a:t>
            </a:r>
          </a:p>
        </p:txBody>
      </p:sp>
    </p:spTree>
    <p:extLst>
      <p:ext uri="{BB962C8B-B14F-4D97-AF65-F5344CB8AC3E}">
        <p14:creationId xmlns:p14="http://schemas.microsoft.com/office/powerpoint/2010/main" val="39916295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and Info">
    <p:spTree>
      <p:nvGrpSpPr>
        <p:cNvPr id="1" name=""/>
        <p:cNvGrpSpPr/>
        <p:nvPr/>
      </p:nvGrpSpPr>
      <p:grpSpPr>
        <a:xfrm>
          <a:off x="0" y="0"/>
          <a:ext cx="0" cy="0"/>
          <a:chOff x="0" y="0"/>
          <a:chExt cx="0" cy="0"/>
        </a:xfrm>
      </p:grpSpPr>
      <p:sp>
        <p:nvSpPr>
          <p:cNvPr id="2" name="Title 1"/>
          <p:cNvSpPr>
            <a:spLocks noGrp="1"/>
          </p:cNvSpPr>
          <p:nvPr>
            <p:ph type="title"/>
          </p:nvPr>
        </p:nvSpPr>
        <p:spPr>
          <a:xfrm>
            <a:off x="4585370" y="918253"/>
            <a:ext cx="4101431" cy="619115"/>
          </a:xfrm>
        </p:spPr>
        <p:txBody>
          <a:bodyPr tIns="0" anchor="t" anchorCtr="0">
            <a:noAutofit/>
          </a:bodyPr>
          <a:lstStyle>
            <a:lvl1pPr algn="l">
              <a:defRPr sz="36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457201" y="918254"/>
            <a:ext cx="3673643" cy="5008637"/>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Content Placeholder 2"/>
          <p:cNvSpPr>
            <a:spLocks noGrp="1"/>
          </p:cNvSpPr>
          <p:nvPr>
            <p:ph idx="13"/>
          </p:nvPr>
        </p:nvSpPr>
        <p:spPr>
          <a:xfrm>
            <a:off x="4585368" y="1818106"/>
            <a:ext cx="4101432" cy="4108785"/>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3469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249"/>
            <a:ext cx="8229600" cy="723228"/>
          </a:xfrm>
        </p:spPr>
        <p:txBody>
          <a:bodyPr/>
          <a:lstStyle/>
          <a:p>
            <a:r>
              <a:rPr lang="en-US"/>
              <a:t>Click to edit Master title style</a:t>
            </a:r>
          </a:p>
        </p:txBody>
      </p:sp>
      <p:sp>
        <p:nvSpPr>
          <p:cNvPr id="4" name="Picture Placeholder 3"/>
          <p:cNvSpPr>
            <a:spLocks noGrp="1"/>
          </p:cNvSpPr>
          <p:nvPr>
            <p:ph type="pic" sz="quarter" idx="10"/>
          </p:nvPr>
        </p:nvSpPr>
        <p:spPr>
          <a:xfrm>
            <a:off x="0" y="106948"/>
            <a:ext cx="9144000" cy="5133475"/>
          </a:xfrm>
          <a:solidFill>
            <a:schemeClr val="bg2"/>
          </a:solidFill>
        </p:spPr>
        <p:txBody>
          <a:bodyPr/>
          <a:lstStyle/>
          <a:p>
            <a:r>
              <a:rPr lang="en-US"/>
              <a:t>Click icon to add picture</a:t>
            </a:r>
          </a:p>
        </p:txBody>
      </p:sp>
      <p:sp>
        <p:nvSpPr>
          <p:cNvPr id="10" name="Subtitle 2"/>
          <p:cNvSpPr>
            <a:spLocks noGrp="1"/>
          </p:cNvSpPr>
          <p:nvPr>
            <p:ph type="subTitle" idx="1"/>
          </p:nvPr>
        </p:nvSpPr>
        <p:spPr>
          <a:xfrm>
            <a:off x="457200" y="6218995"/>
            <a:ext cx="8229600" cy="425116"/>
          </a:xfrm>
        </p:spPr>
        <p:txBody>
          <a:bodyPr tIns="0" bIns="0" anchor="b"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61500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ertical Phot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7264" y="5426249"/>
            <a:ext cx="3379537" cy="723228"/>
          </a:xfrm>
        </p:spPr>
        <p:txBody>
          <a:bodyPr>
            <a:noAutofit/>
          </a:bodyPr>
          <a:lstStyle>
            <a:lvl1pPr>
              <a:defRPr sz="3600" baseline="0"/>
            </a:lvl1pPr>
          </a:lstStyle>
          <a:p>
            <a:r>
              <a:rPr lang="en-US" dirty="0"/>
              <a:t>Click to add title</a:t>
            </a:r>
          </a:p>
        </p:txBody>
      </p:sp>
      <p:sp>
        <p:nvSpPr>
          <p:cNvPr id="4" name="Picture Placeholder 3"/>
          <p:cNvSpPr>
            <a:spLocks noGrp="1"/>
          </p:cNvSpPr>
          <p:nvPr>
            <p:ph type="pic" sz="quarter" idx="10"/>
          </p:nvPr>
        </p:nvSpPr>
        <p:spPr>
          <a:xfrm>
            <a:off x="0" y="120317"/>
            <a:ext cx="4960620" cy="6737684"/>
          </a:xfrm>
          <a:solidFill>
            <a:schemeClr val="bg2"/>
          </a:solidFill>
        </p:spPr>
        <p:txBody>
          <a:bodyPr/>
          <a:lstStyle/>
          <a:p>
            <a:r>
              <a:rPr lang="en-US"/>
              <a:t>Click icon to add picture</a:t>
            </a:r>
          </a:p>
        </p:txBody>
      </p:sp>
      <p:sp>
        <p:nvSpPr>
          <p:cNvPr id="10" name="Subtitle 2"/>
          <p:cNvSpPr>
            <a:spLocks noGrp="1"/>
          </p:cNvSpPr>
          <p:nvPr>
            <p:ph type="subTitle" idx="1" hasCustomPrompt="1"/>
          </p:nvPr>
        </p:nvSpPr>
        <p:spPr>
          <a:xfrm>
            <a:off x="5307264" y="6218995"/>
            <a:ext cx="3379537" cy="425116"/>
          </a:xfrm>
        </p:spPr>
        <p:txBody>
          <a:bodyPr tIns="0" bIns="0" anchor="b" anchorCtr="0">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161389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5"/>
            <a:ext cx="7772400" cy="2200276"/>
          </a:xfrm>
        </p:spPr>
        <p:txBody>
          <a:bodyPr anchor="b">
            <a:normAutofit/>
          </a:bodyPr>
          <a:lstStyle>
            <a:lvl1pPr algn="l">
              <a:defRPr sz="4800" b="1" i="0" cap="all">
                <a:solidFill>
                  <a:schemeClr val="tx1"/>
                </a:solidFill>
                <a:latin typeface="Calibri"/>
                <a:cs typeface="Calibri"/>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4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2285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55717"/>
            <a:ext cx="2383506" cy="643021"/>
          </a:xfrm>
        </p:spPr>
        <p:txBody>
          <a:bodyPr>
            <a:noAutofit/>
          </a:bodyPr>
          <a:lstStyle>
            <a:lvl1pPr algn="ctr">
              <a:defRPr sz="3200"/>
            </a:lvl1pPr>
          </a:lstStyle>
          <a:p>
            <a:r>
              <a:rPr lang="en-US" dirty="0"/>
              <a:t>Edit Title</a:t>
            </a:r>
          </a:p>
        </p:txBody>
      </p:sp>
      <p:sp>
        <p:nvSpPr>
          <p:cNvPr id="4" name="Picture Placeholder 3"/>
          <p:cNvSpPr>
            <a:spLocks noGrp="1" noChangeAspect="1"/>
          </p:cNvSpPr>
          <p:nvPr>
            <p:ph type="pic" sz="quarter" idx="10"/>
          </p:nvPr>
        </p:nvSpPr>
        <p:spPr>
          <a:xfrm>
            <a:off x="457197" y="1416551"/>
            <a:ext cx="2383509" cy="2377440"/>
          </a:xfrm>
          <a:solidFill>
            <a:schemeClr val="bg2"/>
          </a:solidFill>
        </p:spPr>
        <p:txBody>
          <a:bodyPr/>
          <a:lstStyle/>
          <a:p>
            <a:r>
              <a:rPr lang="en-US"/>
              <a:t>Click icon to add picture</a:t>
            </a:r>
            <a:endParaRPr lang="en-US" dirty="0"/>
          </a:p>
        </p:txBody>
      </p:sp>
      <p:sp>
        <p:nvSpPr>
          <p:cNvPr id="7" name="Picture Placeholder 3"/>
          <p:cNvSpPr>
            <a:spLocks noGrp="1" noChangeAspect="1"/>
          </p:cNvSpPr>
          <p:nvPr>
            <p:ph type="pic" sz="quarter" idx="11"/>
          </p:nvPr>
        </p:nvSpPr>
        <p:spPr>
          <a:xfrm>
            <a:off x="6303291" y="1416551"/>
            <a:ext cx="2383509" cy="2377440"/>
          </a:xfrm>
          <a:solidFill>
            <a:schemeClr val="bg2"/>
          </a:solidFill>
        </p:spPr>
        <p:txBody>
          <a:bodyPr/>
          <a:lstStyle/>
          <a:p>
            <a:r>
              <a:rPr lang="en-US"/>
              <a:t>Click icon to add picture</a:t>
            </a:r>
            <a:endParaRPr lang="en-US" dirty="0"/>
          </a:p>
        </p:txBody>
      </p:sp>
      <p:sp>
        <p:nvSpPr>
          <p:cNvPr id="8" name="Picture Placeholder 3"/>
          <p:cNvSpPr>
            <a:spLocks noGrp="1" noChangeAspect="1"/>
          </p:cNvSpPr>
          <p:nvPr>
            <p:ph type="pic" sz="quarter" idx="12"/>
          </p:nvPr>
        </p:nvSpPr>
        <p:spPr>
          <a:xfrm>
            <a:off x="3399800" y="1416551"/>
            <a:ext cx="2383509" cy="2377440"/>
          </a:xfrm>
          <a:solidFill>
            <a:schemeClr val="bg2"/>
          </a:solidFill>
        </p:spPr>
        <p:txBody>
          <a:bodyPr/>
          <a:lstStyle/>
          <a:p>
            <a:r>
              <a:rPr lang="en-US"/>
              <a:t>Click icon to add picture</a:t>
            </a:r>
            <a:endParaRPr lang="en-US" dirty="0"/>
          </a:p>
        </p:txBody>
      </p:sp>
      <p:sp>
        <p:nvSpPr>
          <p:cNvPr id="12" name="Subtitle 2"/>
          <p:cNvSpPr>
            <a:spLocks noGrp="1"/>
          </p:cNvSpPr>
          <p:nvPr>
            <p:ph type="subTitle" idx="1" hasCustomPrompt="1"/>
          </p:nvPr>
        </p:nvSpPr>
        <p:spPr>
          <a:xfrm>
            <a:off x="457200" y="4681621"/>
            <a:ext cx="2383506" cy="745959"/>
          </a:xfrm>
        </p:spPr>
        <p:txBody>
          <a:bodyPr tIns="0" bIns="0" anchor="t" anchorCtr="0">
            <a:normAutofit/>
          </a:bodyPr>
          <a:lstStyle>
            <a:lvl1pPr marL="0" indent="0" algn="ctr">
              <a:buNone/>
              <a:defRPr sz="20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caption</a:t>
            </a:r>
          </a:p>
        </p:txBody>
      </p:sp>
      <p:sp>
        <p:nvSpPr>
          <p:cNvPr id="18" name="Text Placeholder 17"/>
          <p:cNvSpPr>
            <a:spLocks noGrp="1"/>
          </p:cNvSpPr>
          <p:nvPr>
            <p:ph type="body" sz="quarter" idx="13" hasCustomPrompt="1"/>
          </p:nvPr>
        </p:nvSpPr>
        <p:spPr>
          <a:xfrm>
            <a:off x="3399800" y="3956050"/>
            <a:ext cx="2383509" cy="642938"/>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19" name="Text Placeholder 17"/>
          <p:cNvSpPr>
            <a:spLocks noGrp="1"/>
          </p:cNvSpPr>
          <p:nvPr>
            <p:ph type="body" sz="quarter" idx="14" hasCustomPrompt="1"/>
          </p:nvPr>
        </p:nvSpPr>
        <p:spPr>
          <a:xfrm>
            <a:off x="6303288" y="3956050"/>
            <a:ext cx="2383509" cy="642938"/>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21" name="Text Placeholder 20"/>
          <p:cNvSpPr>
            <a:spLocks noGrp="1"/>
          </p:cNvSpPr>
          <p:nvPr>
            <p:ph type="body" sz="quarter" idx="15" hasCustomPrompt="1"/>
          </p:nvPr>
        </p:nvSpPr>
        <p:spPr>
          <a:xfrm>
            <a:off x="3399800" y="4681538"/>
            <a:ext cx="2383509" cy="746125"/>
          </a:xfrm>
        </p:spPr>
        <p:txBody>
          <a:bodyPr tIns="0" bIns="0" anchor="t" anchorCtr="0">
            <a:normAutofit/>
          </a:bodyPr>
          <a:lstStyle>
            <a:lvl1pPr marL="0" indent="0" algn="ctr">
              <a:buNone/>
              <a:defRPr sz="2000">
                <a:solidFill>
                  <a:schemeClr val="tx2"/>
                </a:solidFill>
                <a:latin typeface="+mn-lt"/>
              </a:defRPr>
            </a:lvl1pPr>
          </a:lstStyle>
          <a:p>
            <a:r>
              <a:rPr lang="en-US" dirty="0"/>
              <a:t>Click to add caption</a:t>
            </a:r>
          </a:p>
        </p:txBody>
      </p:sp>
      <p:sp>
        <p:nvSpPr>
          <p:cNvPr id="22" name="Text Placeholder 20"/>
          <p:cNvSpPr>
            <a:spLocks noGrp="1"/>
          </p:cNvSpPr>
          <p:nvPr>
            <p:ph type="body" sz="quarter" idx="16" hasCustomPrompt="1"/>
          </p:nvPr>
        </p:nvSpPr>
        <p:spPr>
          <a:xfrm>
            <a:off x="6303288" y="4681538"/>
            <a:ext cx="2383509" cy="746125"/>
          </a:xfrm>
        </p:spPr>
        <p:txBody>
          <a:bodyPr tIns="0" bIns="0" anchor="t" anchorCtr="0">
            <a:normAutofit/>
          </a:bodyPr>
          <a:lstStyle>
            <a:lvl1pPr marL="0" indent="0" algn="ctr">
              <a:buNone/>
              <a:defRPr sz="2000">
                <a:solidFill>
                  <a:schemeClr val="tx2"/>
                </a:solidFill>
                <a:latin typeface="+mn-lt"/>
              </a:defRPr>
            </a:lvl1pPr>
          </a:lstStyle>
          <a:p>
            <a:r>
              <a:rPr lang="en-US" dirty="0"/>
              <a:t>Click to add caption</a:t>
            </a:r>
          </a:p>
        </p:txBody>
      </p:sp>
    </p:spTree>
    <p:extLst>
      <p:ext uri="{BB962C8B-B14F-4D97-AF65-F5344CB8AC3E}">
        <p14:creationId xmlns:p14="http://schemas.microsoft.com/office/powerpoint/2010/main" val="1172428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566408"/>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66408"/>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49787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69457"/>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000" b="1" i="0">
                <a:solidFill>
                  <a:schemeClr val="tx2"/>
                </a:solidFill>
                <a:latin typeface="Cambri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31456"/>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69457"/>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1" i="0" kern="1200" dirty="0" smtClean="0">
                <a:solidFill>
                  <a:schemeClr val="tx2"/>
                </a:solidFill>
                <a:latin typeface="Cambria"/>
                <a:ea typeface="+mn-e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331456"/>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2217817" y="391214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674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p>
            <a:r>
              <a:rPr lang="en-US"/>
              <a:t>Click to edit Master title style</a:t>
            </a:r>
          </a:p>
        </p:txBody>
      </p:sp>
      <p:sp>
        <p:nvSpPr>
          <p:cNvPr id="6" name="Date Placeholder 3"/>
          <p:cNvSpPr>
            <a:spLocks noGrp="1"/>
          </p:cNvSpPr>
          <p:nvPr>
            <p:ph type="dt" sz="half" idx="10"/>
          </p:nvPr>
        </p:nvSpPr>
        <p:spPr>
          <a:xfrm>
            <a:off x="457200" y="6475239"/>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7" name="Footer Placeholder 4"/>
          <p:cNvSpPr>
            <a:spLocks noGrp="1"/>
          </p:cNvSpPr>
          <p:nvPr>
            <p:ph type="ftr" sz="quarter" idx="11"/>
          </p:nvPr>
        </p:nvSpPr>
        <p:spPr>
          <a:xfrm>
            <a:off x="3429000" y="6475239"/>
            <a:ext cx="4114800" cy="329184"/>
          </a:xfrm>
          <a:prstGeom prst="rect">
            <a:avLst/>
          </a:prstGeom>
        </p:spPr>
        <p:txBody>
          <a:bodyPr/>
          <a:lstStyle>
            <a:lvl1pPr>
              <a:defRPr b="0" i="0">
                <a:latin typeface="Calibri"/>
                <a:cs typeface="Calibri"/>
              </a:defRPr>
            </a:lvl1pPr>
          </a:lstStyle>
          <a:p>
            <a:pPr algn="r"/>
            <a:endParaRPr lang="en-US" dirty="0"/>
          </a:p>
        </p:txBody>
      </p:sp>
      <p:sp>
        <p:nvSpPr>
          <p:cNvPr id="8" name="Slide Number Placeholder 5"/>
          <p:cNvSpPr>
            <a:spLocks noGrp="1"/>
          </p:cNvSpPr>
          <p:nvPr>
            <p:ph type="sldNum" sz="quarter" idx="12"/>
          </p:nvPr>
        </p:nvSpPr>
        <p:spPr>
          <a:xfrm>
            <a:off x="7620000" y="6475239"/>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3214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136"/>
            <a:ext cx="2139696" cy="1261872"/>
          </a:xfrm>
        </p:spPr>
        <p:txBody>
          <a:bodyPr anchor="b">
            <a:noAutofit/>
          </a:bodyPr>
          <a:lstStyle>
            <a:lvl1pPr algn="l">
              <a:defRPr sz="2400" b="1" i="0">
                <a:latin typeface="Calibri"/>
                <a:cs typeface="Calibri"/>
              </a:defRPr>
            </a:lvl1pPr>
          </a:lstStyle>
          <a:p>
            <a:r>
              <a:rPr lang="en-US"/>
              <a:t>Click to edit Master title style</a:t>
            </a:r>
            <a:endParaRPr lang="en-US" dirty="0"/>
          </a:p>
        </p:txBody>
      </p:sp>
      <p:sp>
        <p:nvSpPr>
          <p:cNvPr id="3" name="Content Placeholder 2"/>
          <p:cNvSpPr>
            <a:spLocks noGrp="1"/>
          </p:cNvSpPr>
          <p:nvPr>
            <p:ph idx="1"/>
          </p:nvPr>
        </p:nvSpPr>
        <p:spPr>
          <a:xfrm>
            <a:off x="2971800" y="685136"/>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023619"/>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473262"/>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0"/>
          </p:nvPr>
        </p:nvSpPr>
        <p:spPr>
          <a:xfrm>
            <a:off x="457200" y="6475239"/>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11" name="Footer Placeholder 4"/>
          <p:cNvSpPr>
            <a:spLocks noGrp="1"/>
          </p:cNvSpPr>
          <p:nvPr>
            <p:ph type="ftr" sz="quarter" idx="11"/>
          </p:nvPr>
        </p:nvSpPr>
        <p:spPr>
          <a:xfrm>
            <a:off x="3429000" y="6475239"/>
            <a:ext cx="4114800" cy="329184"/>
          </a:xfrm>
          <a:prstGeom prst="rect">
            <a:avLst/>
          </a:prstGeom>
        </p:spPr>
        <p:txBody>
          <a:bodyPr/>
          <a:lstStyle>
            <a:lvl1pPr>
              <a:defRPr b="0" i="0">
                <a:latin typeface="Calibri"/>
                <a:cs typeface="Calibri"/>
              </a:defRPr>
            </a:lvl1pPr>
          </a:lstStyle>
          <a:p>
            <a:pPr algn="r"/>
            <a:endParaRPr lang="en-US" dirty="0"/>
          </a:p>
        </p:txBody>
      </p:sp>
      <p:sp>
        <p:nvSpPr>
          <p:cNvPr id="12" name="Slide Number Placeholder 5"/>
          <p:cNvSpPr>
            <a:spLocks noGrp="1"/>
          </p:cNvSpPr>
          <p:nvPr>
            <p:ph type="sldNum" sz="quarter" idx="12"/>
          </p:nvPr>
        </p:nvSpPr>
        <p:spPr>
          <a:xfrm>
            <a:off x="7620000" y="6475239"/>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560973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536"/>
            <a:ext cx="2142680" cy="1264920"/>
          </a:xfrm>
        </p:spPr>
        <p:txBody>
          <a:bodyPr anchor="b">
            <a:normAutofit/>
          </a:bodyPr>
          <a:lstStyle>
            <a:lvl1pPr algn="l">
              <a:defRPr sz="24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2858610" y="731260"/>
            <a:ext cx="5904390" cy="5500456"/>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026656"/>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475239"/>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9" name="Footer Placeholder 4"/>
          <p:cNvSpPr>
            <a:spLocks noGrp="1"/>
          </p:cNvSpPr>
          <p:nvPr>
            <p:ph type="ftr" sz="quarter" idx="11"/>
          </p:nvPr>
        </p:nvSpPr>
        <p:spPr>
          <a:xfrm>
            <a:off x="3429000" y="6475239"/>
            <a:ext cx="41148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7620000" y="6475239"/>
            <a:ext cx="10668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658915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52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3" name="Picture 2"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0376" y="5275624"/>
            <a:ext cx="1371600" cy="1255776"/>
          </a:xfrm>
          <a:prstGeom prst="rect">
            <a:avLst/>
          </a:prstGeom>
        </p:spPr>
      </p:pic>
    </p:spTree>
    <p:extLst>
      <p:ext uri="{BB962C8B-B14F-4D97-AF65-F5344CB8AC3E}">
        <p14:creationId xmlns:p14="http://schemas.microsoft.com/office/powerpoint/2010/main" val="427741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Info">
    <p:spTree>
      <p:nvGrpSpPr>
        <p:cNvPr id="1" name=""/>
        <p:cNvGrpSpPr/>
        <p:nvPr/>
      </p:nvGrpSpPr>
      <p:grpSpPr>
        <a:xfrm>
          <a:off x="0" y="0"/>
          <a:ext cx="0" cy="0"/>
          <a:chOff x="0" y="0"/>
          <a:chExt cx="0" cy="0"/>
        </a:xfrm>
      </p:grpSpPr>
      <p:sp>
        <p:nvSpPr>
          <p:cNvPr id="2" name="Title 1"/>
          <p:cNvSpPr>
            <a:spLocks noGrp="1"/>
          </p:cNvSpPr>
          <p:nvPr>
            <p:ph type="title"/>
          </p:nvPr>
        </p:nvSpPr>
        <p:spPr>
          <a:xfrm>
            <a:off x="4585368" y="918253"/>
            <a:ext cx="4101431" cy="619115"/>
          </a:xfrm>
        </p:spPr>
        <p:txBody>
          <a:bodyPr tIns="0" anchor="t" anchorCtr="0">
            <a:noAutofit/>
          </a:bodyPr>
          <a:lstStyle>
            <a:lvl1pPr algn="l">
              <a:defRPr sz="36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457199" y="918253"/>
            <a:ext cx="3673643" cy="5008637"/>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pPr/>
              <a:t>Monday, February 21, 2022</a:t>
            </a:fld>
            <a:endParaRPr lang="en-US" dirty="0"/>
          </a:p>
        </p:txBody>
      </p:sp>
      <p:sp>
        <p:nvSpPr>
          <p:cNvPr id="9"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pPr/>
              <a:t>‹#›</a:t>
            </a:fld>
            <a:endParaRPr lang="en-US" dirty="0"/>
          </a:p>
        </p:txBody>
      </p:sp>
      <p:sp>
        <p:nvSpPr>
          <p:cNvPr id="11" name="Content Placeholder 2"/>
          <p:cNvSpPr>
            <a:spLocks noGrp="1"/>
          </p:cNvSpPr>
          <p:nvPr>
            <p:ph idx="13"/>
          </p:nvPr>
        </p:nvSpPr>
        <p:spPr>
          <a:xfrm>
            <a:off x="4585368" y="1818105"/>
            <a:ext cx="4101432" cy="4108785"/>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346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248"/>
            <a:ext cx="8229600" cy="723228"/>
          </a:xfrm>
        </p:spPr>
        <p:txBody>
          <a:bodyPr/>
          <a:lstStyle/>
          <a:p>
            <a:r>
              <a:rPr lang="en-US"/>
              <a:t>Click to edit Master title style</a:t>
            </a:r>
          </a:p>
        </p:txBody>
      </p:sp>
      <p:sp>
        <p:nvSpPr>
          <p:cNvPr id="4" name="Picture Placeholder 3"/>
          <p:cNvSpPr>
            <a:spLocks noGrp="1"/>
          </p:cNvSpPr>
          <p:nvPr>
            <p:ph type="pic" sz="quarter" idx="10"/>
          </p:nvPr>
        </p:nvSpPr>
        <p:spPr>
          <a:xfrm>
            <a:off x="0" y="106947"/>
            <a:ext cx="9144000" cy="5133475"/>
          </a:xfrm>
          <a:solidFill>
            <a:schemeClr val="bg2"/>
          </a:solidFill>
        </p:spPr>
        <p:txBody>
          <a:bodyPr/>
          <a:lstStyle/>
          <a:p>
            <a:r>
              <a:rPr lang="en-US"/>
              <a:t>Click icon to add picture</a:t>
            </a:r>
          </a:p>
        </p:txBody>
      </p:sp>
      <p:sp>
        <p:nvSpPr>
          <p:cNvPr id="10" name="Subtitle 2"/>
          <p:cNvSpPr>
            <a:spLocks noGrp="1"/>
          </p:cNvSpPr>
          <p:nvPr>
            <p:ph type="subTitle" idx="1"/>
          </p:nvPr>
        </p:nvSpPr>
        <p:spPr>
          <a:xfrm>
            <a:off x="457200" y="6218994"/>
            <a:ext cx="8229600" cy="425116"/>
          </a:xfrm>
        </p:spPr>
        <p:txBody>
          <a:bodyPr tIns="0" bIns="0" anchor="b"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8071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Phot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7262" y="5426248"/>
            <a:ext cx="3379537" cy="723228"/>
          </a:xfrm>
        </p:spPr>
        <p:txBody>
          <a:bodyPr>
            <a:noAutofit/>
          </a:bodyPr>
          <a:lstStyle>
            <a:lvl1pPr>
              <a:defRPr sz="3600" baseline="0"/>
            </a:lvl1pPr>
          </a:lstStyle>
          <a:p>
            <a:r>
              <a:rPr lang="en-US" dirty="0"/>
              <a:t>Click to add title</a:t>
            </a:r>
          </a:p>
        </p:txBody>
      </p:sp>
      <p:sp>
        <p:nvSpPr>
          <p:cNvPr id="4" name="Picture Placeholder 3"/>
          <p:cNvSpPr>
            <a:spLocks noGrp="1"/>
          </p:cNvSpPr>
          <p:nvPr>
            <p:ph type="pic" sz="quarter" idx="10"/>
          </p:nvPr>
        </p:nvSpPr>
        <p:spPr>
          <a:xfrm>
            <a:off x="0" y="120316"/>
            <a:ext cx="4960620" cy="6737684"/>
          </a:xfrm>
          <a:solidFill>
            <a:schemeClr val="bg2"/>
          </a:solidFill>
        </p:spPr>
        <p:txBody>
          <a:bodyPr/>
          <a:lstStyle/>
          <a:p>
            <a:r>
              <a:rPr lang="en-US"/>
              <a:t>Click icon to add picture</a:t>
            </a:r>
          </a:p>
        </p:txBody>
      </p:sp>
      <p:sp>
        <p:nvSpPr>
          <p:cNvPr id="10" name="Subtitle 2"/>
          <p:cNvSpPr>
            <a:spLocks noGrp="1"/>
          </p:cNvSpPr>
          <p:nvPr>
            <p:ph type="subTitle" idx="1" hasCustomPrompt="1"/>
          </p:nvPr>
        </p:nvSpPr>
        <p:spPr>
          <a:xfrm>
            <a:off x="5307262" y="6218994"/>
            <a:ext cx="3379537" cy="425116"/>
          </a:xfrm>
        </p:spPr>
        <p:txBody>
          <a:bodyPr tIns="0" bIns="0" anchor="b" anchorCtr="0">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62013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2.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cstate="prin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7"/>
            <a:ext cx="1837944" cy="114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824576" y="7"/>
            <a:ext cx="1837944" cy="114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655655" y="7"/>
            <a:ext cx="1837944" cy="114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493599" y="7"/>
            <a:ext cx="1837944" cy="1143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324678" y="7"/>
            <a:ext cx="1837944" cy="1143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754461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20" r:id="rId3"/>
    <p:sldLayoutId id="2147484021" r:id="rId4"/>
    <p:sldLayoutId id="2147484022" r:id="rId5"/>
    <p:sldLayoutId id="2147484019" r:id="rId6"/>
    <p:sldLayoutId id="2147484034" r:id="rId7"/>
    <p:sldLayoutId id="2147484027" r:id="rId8"/>
    <p:sldLayoutId id="2147484028" r:id="rId9"/>
    <p:sldLayoutId id="2147484023" r:id="rId10"/>
    <p:sldLayoutId id="2147484024" r:id="rId11"/>
    <p:sldLayoutId id="2147484025" r:id="rId12"/>
    <p:sldLayoutId id="2147484026" r:id="rId13"/>
    <p:sldLayoutId id="2147484030" r:id="rId14"/>
    <p:sldLayoutId id="2147484031" r:id="rId15"/>
    <p:sldLayoutId id="2147484035" r:id="rId16"/>
    <p:sldLayoutId id="2147484029" r:id="rId17"/>
  </p:sldLayoutIdLst>
  <p:hf sldNum="0" hdr="0" ftr="0" dt="0"/>
  <p:txStyles>
    <p:titleStyle>
      <a:lvl1pPr algn="l" defTabSz="914400" rtl="0" eaLnBrk="1" latinLnBrk="0" hangingPunct="1">
        <a:spcBef>
          <a:spcPct val="0"/>
        </a:spcBef>
        <a:buNone/>
        <a:defRPr sz="4000" b="1" i="0" kern="1200" spc="-100" baseline="0">
          <a:solidFill>
            <a:schemeClr val="accent4"/>
          </a:solidFill>
          <a:latin typeface="Calibri"/>
          <a:ea typeface="+mj-ea"/>
          <a:cs typeface="Calibri"/>
        </a:defRPr>
      </a:lvl1pPr>
    </p:titleStyle>
    <p:bodyStyle>
      <a:lvl1pPr marL="342900" indent="-342900" algn="l" defTabSz="914400" rtl="0" eaLnBrk="1" latinLnBrk="0" hangingPunct="1">
        <a:lnSpc>
          <a:spcPct val="130000"/>
        </a:lnSpc>
        <a:spcBef>
          <a:spcPct val="20000"/>
        </a:spcBef>
        <a:buClr>
          <a:schemeClr val="accent1"/>
        </a:buClr>
        <a:buSzPct val="60000"/>
        <a:buFont typeface="Lucida Grande"/>
        <a:buChar char="▶"/>
        <a:defRPr sz="2400" kern="1200">
          <a:solidFill>
            <a:schemeClr val="tx1"/>
          </a:solidFill>
          <a:latin typeface="+mn-lt"/>
          <a:ea typeface="+mn-ea"/>
          <a:cs typeface="+mn-cs"/>
        </a:defRPr>
      </a:lvl1pPr>
      <a:lvl2pPr marL="457200" indent="-182880" algn="l" defTabSz="914400" rtl="0" eaLnBrk="1" latinLnBrk="0" hangingPunct="1">
        <a:lnSpc>
          <a:spcPct val="13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30000"/>
        </a:lnSpc>
        <a:spcBef>
          <a:spcPct val="20000"/>
        </a:spcBef>
        <a:buClr>
          <a:schemeClr val="accent1"/>
        </a:buClr>
        <a:buSzPct val="60000"/>
        <a:buFont typeface="Lucida Grande"/>
        <a:buChar char="▶"/>
        <a:defRPr sz="1800" kern="1200">
          <a:solidFill>
            <a:schemeClr val="tx1"/>
          </a:solidFill>
          <a:latin typeface="+mn-lt"/>
          <a:ea typeface="+mn-ea"/>
          <a:cs typeface="+mn-cs"/>
        </a:defRPr>
      </a:lvl3pPr>
      <a:lvl4pPr marL="1005840" indent="-182880" algn="l" defTabSz="914400" rtl="0" eaLnBrk="1" latinLnBrk="0" hangingPunct="1">
        <a:lnSpc>
          <a:spcPct val="13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3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cstate="prin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383124"/>
      </p:ext>
    </p:extLst>
  </p:cSld>
  <p:clrMap bg1="lt1" tx1="dk1" bg2="lt2" tx2="dk2" accent1="accent1" accent2="accent2" accent3="accent3" accent4="accent4" accent5="accent5" accent6="accent6" hlink="hlink" folHlink="folHlink"/>
  <p:sldLayoutIdLst>
    <p:sldLayoutId id="2147484036" r:id="rId1"/>
    <p:sldLayoutId id="2147483996" r:id="rId2"/>
    <p:sldLayoutId id="2147483997" r:id="rId3"/>
    <p:sldLayoutId id="2147483998" r:id="rId4"/>
    <p:sldLayoutId id="2147484003" r:id="rId5"/>
    <p:sldLayoutId id="2147484037" r:id="rId6"/>
    <p:sldLayoutId id="2147484038" r:id="rId7"/>
    <p:sldLayoutId id="2147484039" r:id="rId8"/>
    <p:sldLayoutId id="2147484040" r:id="rId9"/>
    <p:sldLayoutId id="2147484041" r:id="rId10"/>
    <p:sldLayoutId id="2147484009" r:id="rId11"/>
    <p:sldLayoutId id="2147484010" r:id="rId12"/>
    <p:sldLayoutId id="2147484011" r:id="rId13"/>
    <p:sldLayoutId id="2147484012" r:id="rId14"/>
    <p:sldLayoutId id="2147484013" r:id="rId15"/>
  </p:sldLayoutIdLst>
  <p:hf sldNum="0" hdr="0" ftr="0" dt="0"/>
  <p:txStyles>
    <p:titleStyle>
      <a:lvl1pPr algn="l" defTabSz="914400" rtl="0" eaLnBrk="1" latinLnBrk="0" hangingPunct="1">
        <a:spcBef>
          <a:spcPct val="0"/>
        </a:spcBef>
        <a:buNone/>
        <a:defRPr sz="4000" b="1" i="0" kern="1200" spc="-100" baseline="0">
          <a:solidFill>
            <a:schemeClr val="accent4"/>
          </a:solidFill>
          <a:latin typeface="Calibri"/>
          <a:ea typeface="+mj-ea"/>
          <a:cs typeface="Calibri"/>
        </a:defRPr>
      </a:lvl1pPr>
    </p:titleStyle>
    <p:bodyStyle>
      <a:lvl1pPr marL="342900" indent="-342900" algn="l" defTabSz="914400" rtl="0" eaLnBrk="1" latinLnBrk="0" hangingPunct="1">
        <a:lnSpc>
          <a:spcPct val="130000"/>
        </a:lnSpc>
        <a:spcBef>
          <a:spcPct val="20000"/>
        </a:spcBef>
        <a:buClr>
          <a:schemeClr val="accent1"/>
        </a:buClr>
        <a:buSzPct val="60000"/>
        <a:buFont typeface="Lucida Grande"/>
        <a:buChar char="▶"/>
        <a:defRPr sz="2400" kern="1200">
          <a:solidFill>
            <a:schemeClr val="tx1"/>
          </a:solidFill>
          <a:latin typeface="+mn-lt"/>
          <a:ea typeface="+mn-ea"/>
          <a:cs typeface="+mn-cs"/>
        </a:defRPr>
      </a:lvl1pPr>
      <a:lvl2pPr marL="457200" indent="-182880" algn="l" defTabSz="914400" rtl="0" eaLnBrk="1" latinLnBrk="0" hangingPunct="1">
        <a:lnSpc>
          <a:spcPct val="13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30000"/>
        </a:lnSpc>
        <a:spcBef>
          <a:spcPct val="20000"/>
        </a:spcBef>
        <a:buClr>
          <a:schemeClr val="accent1"/>
        </a:buClr>
        <a:buSzPct val="60000"/>
        <a:buFont typeface="Lucida Grande"/>
        <a:buChar char="▶"/>
        <a:defRPr sz="1800" kern="1200">
          <a:solidFill>
            <a:schemeClr val="tx1"/>
          </a:solidFill>
          <a:latin typeface="+mn-lt"/>
          <a:ea typeface="+mn-ea"/>
          <a:cs typeface="+mn-cs"/>
        </a:defRPr>
      </a:lvl3pPr>
      <a:lvl4pPr marL="1005840" indent="-182880" algn="l" defTabSz="914400" rtl="0" eaLnBrk="1" latinLnBrk="0" hangingPunct="1">
        <a:lnSpc>
          <a:spcPct val="13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3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7"/>
            <a:ext cx="1837944" cy="114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824576" y="7"/>
            <a:ext cx="1837944" cy="114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3655655" y="7"/>
            <a:ext cx="1837944" cy="114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5493599" y="7"/>
            <a:ext cx="1837944" cy="1143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7324678" y="7"/>
            <a:ext cx="1837944" cy="1143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010561538"/>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p:hf sldNum="0" hdr="0" ftr="0" dt="0"/>
  <p:txStyles>
    <p:titleStyle>
      <a:lvl1pPr algn="l" defTabSz="685800" rtl="0" eaLnBrk="1" latinLnBrk="0" hangingPunct="1">
        <a:spcBef>
          <a:spcPct val="0"/>
        </a:spcBef>
        <a:buNone/>
        <a:defRPr sz="3000" b="1" i="0" kern="1200" spc="-75" baseline="0">
          <a:solidFill>
            <a:schemeClr val="accent4"/>
          </a:solidFill>
          <a:latin typeface="Calibri"/>
          <a:ea typeface="+mj-ea"/>
          <a:cs typeface="Calibri"/>
        </a:defRPr>
      </a:lvl1pPr>
    </p:titleStyle>
    <p:bodyStyle>
      <a:lvl1pPr marL="257175" indent="-257175" algn="l" defTabSz="685800" rtl="0" eaLnBrk="1" latinLnBrk="0" hangingPunct="1">
        <a:lnSpc>
          <a:spcPct val="130000"/>
        </a:lnSpc>
        <a:spcBef>
          <a:spcPct val="20000"/>
        </a:spcBef>
        <a:buClr>
          <a:schemeClr val="accent1"/>
        </a:buClr>
        <a:buSzPct val="60000"/>
        <a:buFont typeface="Lucida Grande"/>
        <a:buChar char="▶"/>
        <a:defRPr sz="1800" kern="1200">
          <a:solidFill>
            <a:schemeClr val="tx1"/>
          </a:solidFill>
          <a:latin typeface="+mn-lt"/>
          <a:ea typeface="+mn-ea"/>
          <a:cs typeface="+mn-cs"/>
        </a:defRPr>
      </a:lvl1pPr>
      <a:lvl2pPr marL="342900" indent="-137160" algn="l" defTabSz="685800" rtl="0" eaLnBrk="1" latinLnBrk="0" hangingPunct="1">
        <a:lnSpc>
          <a:spcPct val="130000"/>
        </a:lnSpc>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130000"/>
        </a:lnSpc>
        <a:spcBef>
          <a:spcPct val="20000"/>
        </a:spcBef>
        <a:buClr>
          <a:schemeClr val="accent1"/>
        </a:buClr>
        <a:buSzPct val="60000"/>
        <a:buFont typeface="Lucida Grande"/>
        <a:buChar char="▶"/>
        <a:defRPr sz="1350" kern="1200">
          <a:solidFill>
            <a:schemeClr val="tx1"/>
          </a:solidFill>
          <a:latin typeface="+mn-lt"/>
          <a:ea typeface="+mn-ea"/>
          <a:cs typeface="+mn-cs"/>
        </a:defRPr>
      </a:lvl3pPr>
      <a:lvl4pPr marL="754380" indent="-137160" algn="l" defTabSz="685800" rtl="0" eaLnBrk="1" latinLnBrk="0" hangingPunct="1">
        <a:lnSpc>
          <a:spcPct val="130000"/>
        </a:lnSpc>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lnSpc>
          <a:spcPct val="130000"/>
        </a:lnSpc>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7"/>
            <a:ext cx="1837944" cy="114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1824576" y="7"/>
            <a:ext cx="1837944" cy="114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3655655" y="7"/>
            <a:ext cx="1837944" cy="114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p:nvSpPr>
        <p:spPr>
          <a:xfrm>
            <a:off x="5493599" y="7"/>
            <a:ext cx="1837944" cy="1143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p:nvSpPr>
        <p:spPr>
          <a:xfrm>
            <a:off x="7324678" y="7"/>
            <a:ext cx="1837944" cy="1143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4906749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hf sldNum="0" hdr="0" ftr="0" dt="0"/>
  <p:txStyles>
    <p:titleStyle>
      <a:lvl1pPr algn="l" defTabSz="914400" rtl="0" eaLnBrk="1" latinLnBrk="0" hangingPunct="1">
        <a:spcBef>
          <a:spcPct val="0"/>
        </a:spcBef>
        <a:buNone/>
        <a:defRPr sz="4000" b="1" i="0" kern="1200" spc="-100" baseline="0">
          <a:solidFill>
            <a:schemeClr val="accent4"/>
          </a:solidFill>
          <a:latin typeface="Calibri"/>
          <a:ea typeface="+mj-ea"/>
          <a:cs typeface="Calibri"/>
        </a:defRPr>
      </a:lvl1pPr>
    </p:titleStyle>
    <p:bodyStyle>
      <a:lvl1pPr marL="342900" indent="-342900" algn="l" defTabSz="914400" rtl="0" eaLnBrk="1" latinLnBrk="0" hangingPunct="1">
        <a:lnSpc>
          <a:spcPct val="130000"/>
        </a:lnSpc>
        <a:spcBef>
          <a:spcPct val="20000"/>
        </a:spcBef>
        <a:buClr>
          <a:schemeClr val="accent1"/>
        </a:buClr>
        <a:buSzPct val="60000"/>
        <a:buFont typeface="Lucida Grande"/>
        <a:buChar char="▶"/>
        <a:defRPr sz="2400" kern="1200">
          <a:solidFill>
            <a:schemeClr val="tx1"/>
          </a:solidFill>
          <a:latin typeface="+mn-lt"/>
          <a:ea typeface="+mn-ea"/>
          <a:cs typeface="+mn-cs"/>
        </a:defRPr>
      </a:lvl1pPr>
      <a:lvl2pPr marL="457200" indent="-182880" algn="l" defTabSz="914400" rtl="0" eaLnBrk="1" latinLnBrk="0" hangingPunct="1">
        <a:lnSpc>
          <a:spcPct val="13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30000"/>
        </a:lnSpc>
        <a:spcBef>
          <a:spcPct val="20000"/>
        </a:spcBef>
        <a:buClr>
          <a:schemeClr val="accent1"/>
        </a:buClr>
        <a:buSzPct val="60000"/>
        <a:buFont typeface="Lucida Grande"/>
        <a:buChar char="▶"/>
        <a:defRPr sz="1800" kern="1200">
          <a:solidFill>
            <a:schemeClr val="tx1"/>
          </a:solidFill>
          <a:latin typeface="+mn-lt"/>
          <a:ea typeface="+mn-ea"/>
          <a:cs typeface="+mn-cs"/>
        </a:defRPr>
      </a:lvl3pPr>
      <a:lvl4pPr marL="1005840" indent="-182880" algn="l" defTabSz="914400" rtl="0" eaLnBrk="1" latinLnBrk="0" hangingPunct="1">
        <a:lnSpc>
          <a:spcPct val="13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3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bradleyggreen.com/attachments/article/234/Carson%20on%20Compatibilism.pdf" TargetMode="External"/><Relationship Id="rId2" Type="http://schemas.openxmlformats.org/officeDocument/2006/relationships/hyperlink" Target="https://www.thegospelcoalition.org/blogs/justin-taylor/we-are-all-compatibilists-at-the-cross/"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www.desiringgod.org/interviews/do-the-non-elect-have-a-chance-to-repent"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firstpresaugusta.org/wp-content/uploads/2019/06/Deconstructing-Defeater-Beliefs.Tim-Keller.pdf"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www.thegospelcoalition.org/article/apologetics-and-the-role-of-plausibility-structures/"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s://www.thegospelcoalition.org/article/why-keller-wrote-prequel-to-reason-for-god"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www.thegospelcoalition.org/article/ask-shall-evangeliz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www.thepaynefultruth.online/p/seven-types-of-apologetics"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hyperlink" Target="https://www.thepaynefultruth.online/p/seven-types-of-apologetics-part-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atthiasmedia.com.au/blogs/news/changes-to-two-ways-to-live" TargetMode="Externa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firstthings.com/web-exclusives/2020/06/the-road-to-bostock"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thegospelcoalition.org/podcasts/tgc-podcast/doing-apologetics-like-augustine-did/" TargetMode="Externa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hyperlink" Target="https://www.christianitytoday.com/news/2019/april/evangelism-survey-protestant-churchgoers-prayer-invite.html" TargetMode="External"/><Relationship Id="rId7" Type="http://schemas.openxmlformats.org/officeDocument/2006/relationships/hyperlink" Target="https://www.thegospelcoalition.org/article/ask-shall-evangelize/" TargetMode="External"/><Relationship Id="rId2" Type="http://schemas.openxmlformats.org/officeDocument/2006/relationships/hyperlink" Target="https://www.christianitytoday.com/ct/2019/july-august/elliot-clark-evangelism-exiles-sharing-gospel.html" TargetMode="External"/><Relationship Id="rId1" Type="http://schemas.openxmlformats.org/officeDocument/2006/relationships/slideLayout" Target="../slideLayouts/slideLayout2.xml"/><Relationship Id="rId6" Type="http://schemas.openxmlformats.org/officeDocument/2006/relationships/hyperlink" Target="https://www.samstorms.com/enjoying-god-blog/post/the-dirty-dozen-some-thoughts-on-why-we-stink-at-evangelism" TargetMode="External"/><Relationship Id="rId5" Type="http://schemas.openxmlformats.org/officeDocument/2006/relationships/hyperlink" Target="https://www.christianitytoday.com/edstetzer/2019/july/if-you-dont-prioritize-it-wont-happen-evangelism.html" TargetMode="External"/><Relationship Id="rId4" Type="http://schemas.openxmlformats.org/officeDocument/2006/relationships/hyperlink" Target="https://www.christianitytoday.com/edstetzer/2019/march/47-christian-millennials-think-evangelism-wrong-part-1.html" TargetMode="External"/></Relationships>
</file>

<file path=ppt/slides/_rels/slide205.xml.rels><?xml version="1.0" encoding="UTF-8" standalone="yes"?>
<Relationships xmlns="http://schemas.openxmlformats.org/package/2006/relationships"><Relationship Id="rId8" Type="http://schemas.openxmlformats.org/officeDocument/2006/relationships/hyperlink" Target="https://www.thegospelcoalition.org/article/post-christian-creed/" TargetMode="External"/><Relationship Id="rId3" Type="http://schemas.openxmlformats.org/officeDocument/2006/relationships/hyperlink" Target="https://www.thegospelcoalition.org/article/deconstruct-culture-not-faith/" TargetMode="External"/><Relationship Id="rId7" Type="http://schemas.openxmlformats.org/officeDocument/2006/relationships/hyperlink" Target="https://www.thegospelcoalition.org/article/jen-hatmaker-power-deconversion-stories/" TargetMode="External"/><Relationship Id="rId2" Type="http://schemas.openxmlformats.org/officeDocument/2006/relationships/hyperlink" Target="https://www.thegospelcoalition.org/article/hope-help-sexual-revolution/" TargetMode="External"/><Relationship Id="rId1" Type="http://schemas.openxmlformats.org/officeDocument/2006/relationships/slideLayout" Target="../slideLayouts/slideLayout2.xml"/><Relationship Id="rId6" Type="http://schemas.openxmlformats.org/officeDocument/2006/relationships/hyperlink" Target="https://www.christianitytoday.com/ct/2019/april-web-only/what-is-cultural-apologetics-paul-gould-excerpt.html" TargetMode="External"/><Relationship Id="rId11" Type="http://schemas.openxmlformats.org/officeDocument/2006/relationships/hyperlink" Target="https://www.thegospelcoalition.org/article/gen-z/" TargetMode="External"/><Relationship Id="rId5" Type="http://schemas.openxmlformats.org/officeDocument/2006/relationships/hyperlink" Target="https://www.thegospelcoalition.org/article/millennial-pastor-gen-z-world/" TargetMode="External"/><Relationship Id="rId10" Type="http://schemas.openxmlformats.org/officeDocument/2006/relationships/hyperlink" Target="https://www.thegospelcoalition.org/article/ask-shall-evangelize/" TargetMode="External"/><Relationship Id="rId4" Type="http://schemas.openxmlformats.org/officeDocument/2006/relationships/hyperlink" Target="https://www.thegospelcoalition.org/reviews/cultural-apologetics/" TargetMode="External"/><Relationship Id="rId9" Type="http://schemas.openxmlformats.org/officeDocument/2006/relationships/hyperlink" Target="https://www.thegospelcoalition.org/article/rise-triumph-modern-self-church/" TargetMode="Externa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christianitytoday.com/ct/1956/october-15/karl-barth-billy-graham-evangelism-and-sacred-book.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thegospelcoalition.org/article/post-christian-cree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credomag.com/wp-content/uploads/2018/05/The-Trinity-and-the-Christian-Life.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efca.org/so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lausanne.org/content/covenant/lausanne-covenant#cov"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trevinwax.com/2011/06/07/why-the-gospel-community-is-essential-to-understanding-the-gospel/"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lausanne.org/content/lop/lop-21#4a"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714375" y="1314450"/>
            <a:ext cx="7781925" cy="1752600"/>
          </a:xfrm>
        </p:spPr>
        <p:txBody>
          <a:bodyPr/>
          <a:lstStyle/>
          <a:p>
            <a:pPr>
              <a:spcBef>
                <a:spcPts val="0"/>
              </a:spcBef>
            </a:pPr>
            <a:br>
              <a:rPr lang="en-US" sz="4000" dirty="0">
                <a:latin typeface="+mj-lt"/>
              </a:rPr>
            </a:br>
            <a:br>
              <a:rPr lang="en-US" sz="4000" dirty="0">
                <a:latin typeface="+mj-lt"/>
              </a:rPr>
            </a:br>
            <a:r>
              <a:rPr lang="en-US" sz="4000" dirty="0">
                <a:latin typeface="+mj-lt"/>
              </a:rPr>
              <a:t>Staying Sharp Evangelistically: </a:t>
            </a:r>
            <a:br>
              <a:rPr lang="en-US" sz="4000" dirty="0">
                <a:latin typeface="+mj-lt"/>
              </a:rPr>
            </a:br>
            <a:r>
              <a:rPr lang="en-US" sz="4000" dirty="0">
                <a:latin typeface="+mj-lt"/>
              </a:rPr>
              <a:t>The Theology Propelling Our Gospel Mission</a:t>
            </a:r>
            <a:endParaRPr lang="en-US" altLang="en-US" sz="4000" dirty="0">
              <a:latin typeface="+mj-lt"/>
            </a:endParaRPr>
          </a:p>
        </p:txBody>
      </p:sp>
      <p:sp>
        <p:nvSpPr>
          <p:cNvPr id="36867" name="Subtitle 2"/>
          <p:cNvSpPr>
            <a:spLocks noGrp="1"/>
          </p:cNvSpPr>
          <p:nvPr>
            <p:ph type="subTitle" idx="1"/>
          </p:nvPr>
        </p:nvSpPr>
        <p:spPr/>
        <p:txBody>
          <a:bodyPr>
            <a:normAutofit fontScale="92500" lnSpcReduction="10000"/>
          </a:bodyPr>
          <a:lstStyle/>
          <a:p>
            <a:r>
              <a:rPr lang="en-US" dirty="0">
                <a:latin typeface="+mj-lt"/>
                <a:ea typeface="Calibri" panose="020F0502020204030204" pitchFamily="34" charset="0"/>
                <a:cs typeface="Times New Roman" panose="02020603050405020304" pitchFamily="18" charset="0"/>
              </a:rPr>
              <a:t>Greg Strand</a:t>
            </a:r>
          </a:p>
          <a:p>
            <a:r>
              <a:rPr lang="en-US" dirty="0">
                <a:latin typeface="+mj-lt"/>
                <a:ea typeface="Calibri" panose="020F0502020204030204" pitchFamily="34" charset="0"/>
                <a:cs typeface="Times New Roman" panose="02020603050405020304" pitchFamily="18" charset="0"/>
              </a:rPr>
              <a:t>February 21-22, 2022</a:t>
            </a:r>
            <a:br>
              <a:rPr lang="en-US" dirty="0">
                <a:latin typeface="+mj-lt"/>
                <a:ea typeface="Calibri" panose="020F0502020204030204" pitchFamily="34" charset="0"/>
                <a:cs typeface="Times New Roman" panose="02020603050405020304" pitchFamily="18" charset="0"/>
              </a:rPr>
            </a:br>
            <a:r>
              <a:rPr lang="en-US" dirty="0">
                <a:latin typeface="+mj-lt"/>
                <a:ea typeface="Calibri" panose="020F0502020204030204" pitchFamily="34" charset="0"/>
                <a:cs typeface="Times New Roman" panose="02020603050405020304" pitchFamily="18" charset="0"/>
              </a:rPr>
              <a:t>Allegheny District</a:t>
            </a:r>
            <a:br>
              <a:rPr lang="en-US" dirty="0">
                <a:latin typeface="+mj-lt"/>
                <a:ea typeface="Calibri" panose="020F0502020204030204" pitchFamily="34" charset="0"/>
                <a:cs typeface="Times New Roman" panose="02020603050405020304" pitchFamily="18" charset="0"/>
              </a:rPr>
            </a:br>
            <a:r>
              <a:rPr lang="en-US" dirty="0">
                <a:latin typeface="+mj-lt"/>
                <a:ea typeface="Calibri" panose="020F0502020204030204" pitchFamily="34" charset="0"/>
                <a:cs typeface="Times New Roman" panose="02020603050405020304" pitchFamily="18" charset="0"/>
              </a:rPr>
              <a:t>Waterdam Church, Canonsburg, PA</a:t>
            </a:r>
          </a:p>
        </p:txBody>
      </p:sp>
    </p:spTree>
    <p:extLst>
      <p:ext uri="{BB962C8B-B14F-4D97-AF65-F5344CB8AC3E}">
        <p14:creationId xmlns:p14="http://schemas.microsoft.com/office/powerpoint/2010/main" val="89549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3"/>
            </a:pPr>
            <a:r>
              <a:rPr lang="en-US" sz="2000" b="1" dirty="0">
                <a:effectLst/>
                <a:latin typeface="+mj-lt"/>
                <a:ea typeface="Calibri" panose="020F0502020204030204" pitchFamily="34" charset="0"/>
                <a:cs typeface="Times New Roman" panose="02020603050405020304" pitchFamily="18" charset="0"/>
              </a:rPr>
              <a:t>God’s gospel is made known supremely in the Person of Jesus Christ, and this gospel is accomplished through the work of Christ. </a:t>
            </a:r>
            <a:r>
              <a:rPr lang="en-US" sz="2000" dirty="0">
                <a:effectLst/>
                <a:latin typeface="+mj-lt"/>
                <a:ea typeface="Calibri" panose="020F0502020204030204" pitchFamily="34" charset="0"/>
                <a:cs typeface="Garamond" panose="02020404030301010803" pitchFamily="18" charset="0"/>
              </a:rPr>
              <a:t>Jesus, Israel’s promised </a:t>
            </a:r>
            <a:r>
              <a:rPr lang="en-US" sz="2000" dirty="0">
                <a:solidFill>
                  <a:srgbClr val="FF0000"/>
                </a:solidFill>
                <a:effectLst/>
                <a:latin typeface="+mj-lt"/>
                <a:ea typeface="Calibri" panose="020F0502020204030204" pitchFamily="34" charset="0"/>
                <a:cs typeface="Garamond" panose="02020404030301010803" pitchFamily="18" charset="0"/>
              </a:rPr>
              <a:t>Messiah</a:t>
            </a:r>
            <a:r>
              <a:rPr lang="en-US" sz="2000" dirty="0">
                <a:effectLst/>
                <a:latin typeface="+mj-lt"/>
                <a:ea typeface="Calibri" panose="020F0502020204030204" pitchFamily="34" charset="0"/>
                <a:cs typeface="Garamond" panose="02020404030301010803" pitchFamily="18" charset="0"/>
              </a:rPr>
              <a:t>, lived a sinless life, was crucified and arose bodily from the dead. His atoning death and victorious </a:t>
            </a:r>
            <a:r>
              <a:rPr lang="en-US" sz="2000" dirty="0">
                <a:solidFill>
                  <a:srgbClr val="FF0000"/>
                </a:solidFill>
                <a:latin typeface="+mj-lt"/>
                <a:ea typeface="Calibri" panose="020F0502020204030204" pitchFamily="34" charset="0"/>
                <a:cs typeface="Garamond" panose="02020404030301010803" pitchFamily="18" charset="0"/>
              </a:rPr>
              <a:t>resurrection</a:t>
            </a:r>
            <a:r>
              <a:rPr lang="en-US" sz="2000" dirty="0">
                <a:latin typeface="+mj-lt"/>
                <a:ea typeface="Calibri" panose="020F0502020204030204" pitchFamily="34" charset="0"/>
                <a:cs typeface="Garamond" panose="02020404030301010803" pitchFamily="18" charset="0"/>
              </a:rPr>
              <a:t> </a:t>
            </a:r>
            <a:r>
              <a:rPr lang="en-US" sz="2000" dirty="0">
                <a:effectLst/>
                <a:latin typeface="+mj-lt"/>
                <a:ea typeface="Calibri" panose="020F0502020204030204" pitchFamily="34" charset="0"/>
                <a:cs typeface="Garamond" panose="02020404030301010803" pitchFamily="18" charset="0"/>
              </a:rPr>
              <a:t>constitute the only ground for salvation.</a:t>
            </a:r>
          </a:p>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 </a:t>
            </a:r>
            <a:endParaRPr lang="en-US" sz="2000" dirty="0">
              <a:effectLst/>
              <a:latin typeface="+mj-lt"/>
              <a:ea typeface="Calibri" panose="020F0502020204030204" pitchFamily="34" charset="0"/>
              <a:cs typeface="Garamond" panose="02020404030301010803" pitchFamily="18" charset="0"/>
            </a:endParaRPr>
          </a:p>
        </p:txBody>
      </p:sp>
    </p:spTree>
    <p:extLst>
      <p:ext uri="{BB962C8B-B14F-4D97-AF65-F5344CB8AC3E}">
        <p14:creationId xmlns:p14="http://schemas.microsoft.com/office/powerpoint/2010/main" val="154147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spcBef>
                <a:spcPts val="0"/>
              </a:spcBef>
            </a:pPr>
            <a:r>
              <a:rPr lang="en-US" sz="2000" i="1" dirty="0">
                <a:effectLst/>
                <a:latin typeface="+mj-lt"/>
                <a:ea typeface="Calibri" panose="020F0502020204030204" pitchFamily="34" charset="0"/>
                <a:cs typeface="Times New Roman" panose="02020603050405020304" pitchFamily="18" charset="0"/>
              </a:rPr>
              <a:t>Foreknowledge</a:t>
            </a:r>
            <a:r>
              <a:rPr lang="en-US" sz="2000" dirty="0">
                <a:effectLst/>
                <a:latin typeface="+mj-lt"/>
                <a:ea typeface="Calibri" panose="020F0502020204030204" pitchFamily="34" charset="0"/>
                <a:cs typeface="Times New Roman" panose="02020603050405020304" pitchFamily="18" charset="0"/>
              </a:rPr>
              <a:t>: a divine attribute the refers to God’s knowledge of the future from the beginning, which is an aspect of God’s omniscience. This includes the knowledge of all things as Creator (1 Sam. 3:2; Ps. 139; 1 Jn. 3:2; Heb. 4:13) and matters related to salvation (Rom. 8:29; 11:2; 1 Pet. 1:2). </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6970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i="1" dirty="0">
                <a:effectLst/>
                <a:latin typeface="+mj-lt"/>
                <a:ea typeface="Calibri" panose="020F0502020204030204" pitchFamily="34" charset="0"/>
                <a:cs typeface="Times New Roman" panose="02020603050405020304" pitchFamily="18" charset="0"/>
              </a:rPr>
              <a:t>Predestination</a:t>
            </a:r>
            <a:r>
              <a:rPr lang="en-US" sz="2000" dirty="0">
                <a:effectLst/>
                <a:latin typeface="+mj-lt"/>
                <a:ea typeface="Calibri" panose="020F0502020204030204" pitchFamily="34" charset="0"/>
                <a:cs typeface="Times New Roman" panose="02020603050405020304" pitchFamily="18" charset="0"/>
              </a:rPr>
              <a:t>: Foreordination is God’s sovereign, eternal, unchangeable, and good determination of everything that comes to pass. Predestination focuses on salvation and refers to God’s determination regarding people’s eternal destinies (Dt. 7:6-8; 10:14-15; Rom. 9:15-16; Eph. 1:4-5). God’s rule and reign as Creator and Redeemer can be referred to as purposeful providence, the latter focusing on election of the believer (Acts 13:48). As Redeemer, the focus is on salvation and Christology (Acts 2:23; 4:28; 1 Cor. 2:7; 1 Pet. 1:20), in that it is in Christ (Eph. 1:11) and through Christ (Eph. 1:5), with the goal our conformity into the likeness of the Son (Rom. 8:29). In this, God is sovereign (Acts 4:27-28; Eph. 1:11; Rom. 8:29-30) and human beings are responsible (Dt. 30:19; 1 Kgs. 18:21; Acts 2:21), a view referred to as compatibilism, namely both truths are taught and true (cf. Gen. 15:19-20; Lev. 20:7-8; 1 Kgs. 8:46ff; Isa. 10:5ff; Jn. 6:37-40; Acts 18:9-10; Phil. 2:12-13; Acts 4:23-31).</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85378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i="1" dirty="0">
                <a:effectLst/>
                <a:latin typeface="+mj-lt"/>
                <a:ea typeface="Calibri" panose="020F0502020204030204" pitchFamily="34" charset="0"/>
                <a:cs typeface="Times New Roman" panose="02020603050405020304" pitchFamily="18" charset="0"/>
              </a:rPr>
              <a:t>Calling</a:t>
            </a:r>
            <a:r>
              <a:rPr lang="en-US" sz="2000" dirty="0">
                <a:effectLst/>
                <a:latin typeface="+mj-lt"/>
                <a:ea typeface="Calibri" panose="020F0502020204030204" pitchFamily="34" charset="0"/>
                <a:cs typeface="Times New Roman" panose="02020603050405020304" pitchFamily="18" charset="0"/>
              </a:rPr>
              <a:t>: all are called (external call), though few are chosen (internal call) (Matt. 22:14). The single, external call comes in the gospel, but the internal or effective call is a work of God drawing people to himself (Jn. 6:44). Calling (Acts 16:31; Rom. 10:9; 2 Tim. 1:9) is God’s means of bringing people to salvation (Rom. 8:30; 9:23-24; 2 Thess. 2:13-14). This is a unseen yet certain work of the Holy Spirit who unites individuals to Christ according to God’s gracious purpose in salvation (Rom. 8:30; 1 Cor. 1:9; Gal. 1:15; 2 Thess. 2:13-14; 2 Tim. 1:9; Heb. 9:15; 1 Pet. 2:9; 2 Pet. 1:3). There is a free offer of the gospel to all (Isa. 55:1; Rev. 22:17). </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73482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nSpc>
                <a:spcPct val="150000"/>
              </a:lnSpc>
              <a:spcBef>
                <a:spcPts val="0"/>
              </a:spcBef>
            </a:pPr>
            <a:r>
              <a:rPr lang="en-US" sz="2000" i="1" dirty="0">
                <a:effectLst/>
                <a:latin typeface="+mj-lt"/>
                <a:ea typeface="Calibri" panose="020F0502020204030204" pitchFamily="34" charset="0"/>
              </a:rPr>
              <a:t>Regeneration</a:t>
            </a:r>
            <a:r>
              <a:rPr lang="en-US" sz="2000" dirty="0">
                <a:effectLst/>
                <a:latin typeface="+mj-lt"/>
                <a:ea typeface="Calibri" panose="020F0502020204030204" pitchFamily="34" charset="0"/>
              </a:rPr>
              <a:t>: the supernatural work of God the Holy Spirit by which unbelievers are given a new nature, the heart of stone is removed and replaced with a heart of flesh (Jer. 31:31-33; Ezek. 36:25-27; Jn. 3:3-8; 6:63), through the gospel of Jesus Christ (</a:t>
            </a:r>
            <a:r>
              <a:rPr lang="en-US" sz="2000" dirty="0" err="1">
                <a:effectLst/>
                <a:latin typeface="+mj-lt"/>
                <a:ea typeface="Calibri" panose="020F0502020204030204" pitchFamily="34" charset="0"/>
              </a:rPr>
              <a:t>Jms</a:t>
            </a:r>
            <a:r>
              <a:rPr lang="en-US" sz="2000" dirty="0">
                <a:effectLst/>
                <a:latin typeface="+mj-lt"/>
                <a:ea typeface="Calibri" panose="020F0502020204030204" pitchFamily="34" charset="0"/>
              </a:rPr>
              <a:t>. 1:18; 1 Pet. 1:23-25). It consists of the removal of the old sinful, spiritual dead nature (Eph. 2:1), a spiritual circumcision (Rom. 2:29), and the imparting of a new nature, that is spiritually alive to God (Eph. 2:4-5). Writes one, this is “a radical and complete transformation wrought in the soul (Rom. 12;2; Eph. 4:23) by God the Holy Spirit (Eph. 4:24; Titus 3:5), by virtue of which we become ‘new men’ (Eph. 4:24; Col. 3:10), no longer conformed to this world (Rom. 12:2; Eph. 4:22; Col. 3:9), but in knowledge and holiness of the truth created after the image of God (Rom. 12:2; Eph. 4:24; Col. 3:10.” This truth emphasizes a decisiveness, a transformation from death to life (Rom. 6:3-11; 2 Cor. 5:17; Col. 3:9-11), and that this </a:t>
            </a:r>
          </a:p>
        </p:txBody>
      </p:sp>
    </p:spTree>
    <p:extLst>
      <p:ext uri="{BB962C8B-B14F-4D97-AF65-F5344CB8AC3E}">
        <p14:creationId xmlns:p14="http://schemas.microsoft.com/office/powerpoint/2010/main" val="391715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Richard F. Lovelace, </a:t>
            </a:r>
            <a:r>
              <a:rPr lang="en-US" sz="2000" i="1" dirty="0">
                <a:effectLst/>
                <a:latin typeface="+mj-lt"/>
                <a:ea typeface="Calibri" panose="020F0502020204030204" pitchFamily="34" charset="0"/>
                <a:cs typeface="Times New Roman" panose="02020603050405020304" pitchFamily="18" charset="0"/>
              </a:rPr>
              <a:t>Dynamics of Spiritual Life: An Evangelical Theology of Renewal</a:t>
            </a:r>
            <a:r>
              <a:rPr lang="en-US" sz="2000" dirty="0">
                <a:effectLst/>
                <a:latin typeface="+mj-lt"/>
                <a:ea typeface="Calibri" panose="020F0502020204030204" pitchFamily="34" charset="0"/>
                <a:cs typeface="Times New Roman" panose="02020603050405020304" pitchFamily="18" charset="0"/>
              </a:rPr>
              <a:t> (Downers Grove: Inter-Varsity, 1979), 108.  </a:t>
            </a:r>
          </a:p>
          <a:p>
            <a:pPr>
              <a:spcBef>
                <a:spcPts val="0"/>
              </a:spcBef>
            </a:pPr>
            <a:r>
              <a:rPr lang="en-US" sz="2000" dirty="0">
                <a:effectLst/>
                <a:latin typeface="+mj-lt"/>
                <a:ea typeface="Calibri" panose="020F0502020204030204" pitchFamily="34" charset="0"/>
                <a:cs typeface="Times New Roman" panose="02020603050405020304" pitchFamily="18" charset="0"/>
              </a:rPr>
              <a:t>Lovelace includes one of the best explanations of evangelism and regeneration I have read. Rooted in the sovereign work of God, he accurately depicts the role of the evangelist as a midwife.</a:t>
            </a:r>
          </a:p>
        </p:txBody>
      </p:sp>
    </p:spTree>
    <p:extLst>
      <p:ext uri="{BB962C8B-B14F-4D97-AF65-F5344CB8AC3E}">
        <p14:creationId xmlns:p14="http://schemas.microsoft.com/office/powerpoint/2010/main" val="33750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Regeneration is the re-creation of spiritual life in those who are dead in trespasses and sins (Eph. 2:1). It occurs in the depths of the human heart, at the roots of consciousness, infusing new life which is capable of spiritual awareness, perception and response, and is no longer “alienated from the life of God” (Eph. 4:18). The conscious effects of regeneration are summed up in conversion, the response of turning toward God in repentant faith which accompanies the hearing of the gospel. Our task as evangelists is therefore that of midwives, and not that of parents. It is not our responsibility to get people regenerated but simply to present a consistent witness in life and word, and to appeal for commitment to Christ secure in the inward recognition that his sheep will hear his voice and follow him because his Spirit will open their hearts to do so.</a:t>
            </a:r>
          </a:p>
        </p:txBody>
      </p:sp>
    </p:spTree>
    <p:extLst>
      <p:ext uri="{BB962C8B-B14F-4D97-AF65-F5344CB8AC3E}">
        <p14:creationId xmlns:p14="http://schemas.microsoft.com/office/powerpoint/2010/main" val="41585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i="1" dirty="0">
                <a:effectLst/>
                <a:latin typeface="+mj-lt"/>
                <a:ea typeface="Calibri" panose="020F0502020204030204" pitchFamily="34" charset="0"/>
                <a:cs typeface="Times New Roman" panose="02020603050405020304" pitchFamily="18" charset="0"/>
              </a:rPr>
              <a:t>Faith and Repentance</a:t>
            </a:r>
            <a:r>
              <a:rPr lang="en-US" sz="2000" dirty="0">
                <a:effectLst/>
                <a:latin typeface="+mj-lt"/>
                <a:ea typeface="Calibri" panose="020F0502020204030204" pitchFamily="34" charset="0"/>
                <a:cs typeface="Times New Roman" panose="02020603050405020304" pitchFamily="18" charset="0"/>
              </a:rPr>
              <a:t> (conversion): Turning from sin to Christ (Acts 20:21), with the turning from sin being repentance, a sorrow for sin and a commitment to turn from it, and a turning to Christ in faith. Conversion is the term used for these two realities. Though this may be seen to be a human response, it is prompted by regeneration, the response of the gospel (Rom. 10:17), and stirred by grace (Acts 18:27). It could be said conversation, exercising faith and repentance, is the sign or evidence, though not the condition, of our justification. It is both an event, in which we are born again or born from above (Jn. 3:3, 5), when we who are spiritually dead are made spiritually alive, and also a process, in that it consists of the continuing work of the Holy Spirit in our lives (cf. Ps. 51:10-12; Lk, 17:3-4; 22;32; Rom. 13:14; Eph. 4:22-24; Rev. 2:4-5, 16; 3:19).</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4576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885361" y="1843087"/>
            <a:ext cx="5514680" cy="1196579"/>
          </a:xfrm>
        </p:spPr>
        <p:txBody>
          <a:bodyPr/>
          <a:lstStyle/>
          <a:p>
            <a:pPr>
              <a:spcBef>
                <a:spcPts val="0"/>
              </a:spcBef>
            </a:pPr>
            <a:r>
              <a:rPr lang="en-US" dirty="0">
                <a:latin typeface="+mj-lt"/>
                <a:ea typeface="Calibri" panose="020F0502020204030204" pitchFamily="34" charset="0"/>
                <a:cs typeface="Times New Roman" panose="02020603050405020304" pitchFamily="18" charset="0"/>
              </a:rPr>
              <a:t>Faith</a:t>
            </a:r>
            <a:endParaRPr lang="en-US" altLang="en-US" dirty="0">
              <a:latin typeface="+mj-lt"/>
            </a:endParaRPr>
          </a:p>
        </p:txBody>
      </p:sp>
      <p:sp>
        <p:nvSpPr>
          <p:cNvPr id="36867" name="Subtitle 2"/>
          <p:cNvSpPr>
            <a:spLocks noGrp="1"/>
          </p:cNvSpPr>
          <p:nvPr>
            <p:ph type="subTitle" idx="1"/>
          </p:nvPr>
        </p:nvSpPr>
        <p:spPr/>
        <p:txBody>
          <a:bodyPr/>
          <a:lstStyle/>
          <a:p>
            <a:endParaRPr lang="en-US" altLang="en-US" dirty="0">
              <a:latin typeface="+mj-lt"/>
            </a:endParaRPr>
          </a:p>
        </p:txBody>
      </p:sp>
    </p:spTree>
    <p:extLst>
      <p:ext uri="{BB962C8B-B14F-4D97-AF65-F5344CB8AC3E}">
        <p14:creationId xmlns:p14="http://schemas.microsoft.com/office/powerpoint/2010/main" val="40563889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The noun ‘faith’ (according to the standard BDAG Greek lexicon) means three things:  </a:t>
            </a:r>
          </a:p>
          <a:p>
            <a:pPr marL="457200" marR="0" lvl="0" indent="-457200">
              <a:lnSpc>
                <a:spcPct val="107000"/>
              </a:lnSpc>
              <a:spcBef>
                <a:spcPts val="0"/>
              </a:spcBef>
              <a:spcAft>
                <a:spcPts val="0"/>
              </a:spcAft>
              <a:buFont typeface="+mj-lt"/>
              <a:buAutoNum type="arabicPeriod"/>
            </a:pPr>
            <a:r>
              <a:rPr lang="en-US" sz="2000" dirty="0">
                <a:effectLst/>
                <a:latin typeface="+mj-lt"/>
                <a:ea typeface="Times New Roman" panose="02020603050405020304" pitchFamily="18" charset="0"/>
                <a:cs typeface="Times New Roman" panose="02020603050405020304" pitchFamily="18" charset="0"/>
              </a:rPr>
              <a:t>“that which evokes trust and faith (faithfulness, reliability)”; </a:t>
            </a:r>
            <a:endParaRPr lang="en-US" sz="2000" dirty="0">
              <a:effectLst/>
              <a:latin typeface="+mj-lt"/>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r>
              <a:rPr lang="en-US" sz="2000" dirty="0">
                <a:effectLst/>
                <a:latin typeface="+mj-lt"/>
                <a:ea typeface="Times New Roman" panose="02020603050405020304" pitchFamily="18" charset="0"/>
                <a:cs typeface="Times New Roman" panose="02020603050405020304" pitchFamily="18" charset="0"/>
              </a:rPr>
              <a:t>“the state of believing on the basis of the reliability of the one trusted (trust, confidence)”; </a:t>
            </a:r>
            <a:endParaRPr lang="en-US" sz="2000" dirty="0">
              <a:effectLst/>
              <a:latin typeface="+mj-lt"/>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r>
              <a:rPr lang="en-US" sz="2000" dirty="0">
                <a:effectLst/>
                <a:latin typeface="+mj-lt"/>
                <a:ea typeface="Times New Roman" panose="02020603050405020304" pitchFamily="18" charset="0"/>
                <a:cs typeface="Times New Roman" panose="02020603050405020304" pitchFamily="18" charset="0"/>
              </a:rPr>
              <a:t>“that which is believed (body of faith/belief/teaching).”</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‘Faith’ envisages the possibility that there is an object or statement or person that can be regarded as true or reliable. One becomes convinced that this is indeed the case. One trusts or relies or has confidence in this person and their word. </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Faith or Belief (</a:t>
            </a:r>
            <a:r>
              <a:rPr lang="en-US" sz="2000" i="1" dirty="0">
                <a:effectLst/>
                <a:latin typeface="+mj-lt"/>
                <a:ea typeface="Calibri" panose="020F0502020204030204" pitchFamily="34" charset="0"/>
                <a:cs typeface="Times New Roman" panose="02020603050405020304" pitchFamily="18" charset="0"/>
              </a:rPr>
              <a:t>fides</a:t>
            </a:r>
            <a:r>
              <a:rPr lang="en-US" sz="2000" dirty="0">
                <a:effectLst/>
                <a:latin typeface="+mj-lt"/>
                <a:ea typeface="Calibri" panose="020F0502020204030204" pitchFamily="34" charset="0"/>
                <a:cs typeface="Times New Roman" panose="02020603050405020304" pitchFamily="18" charset="0"/>
              </a:rPr>
              <a:t>): Faith is the firm persuasion of the truth of God’s revelation or that truth itself considered as the object of belief. (cf. Richard A. Muller, </a:t>
            </a:r>
            <a:r>
              <a:rPr lang="en-US" sz="2000" i="1" dirty="0">
                <a:effectLst/>
                <a:latin typeface="+mj-lt"/>
                <a:ea typeface="Calibri" panose="020F0502020204030204" pitchFamily="34" charset="0"/>
                <a:cs typeface="Times New Roman" panose="02020603050405020304" pitchFamily="18" charset="0"/>
              </a:rPr>
              <a:t>Dictionary of Latin and Greek Theological Terms</a:t>
            </a:r>
            <a:r>
              <a:rPr lang="en-US" sz="2000" dirty="0">
                <a:effectLst/>
                <a:latin typeface="+mj-lt"/>
                <a:ea typeface="Calibri" panose="020F0502020204030204" pitchFamily="34" charset="0"/>
                <a:cs typeface="Times New Roman" panose="02020603050405020304" pitchFamily="18" charset="0"/>
              </a:rPr>
              <a:t>, 2</a:t>
            </a:r>
            <a:r>
              <a:rPr lang="en-US" sz="2000" baseline="30000" dirty="0">
                <a:effectLst/>
                <a:latin typeface="+mj-lt"/>
                <a:ea typeface="Calibri" panose="020F0502020204030204" pitchFamily="34" charset="0"/>
                <a:cs typeface="Times New Roman" panose="02020603050405020304" pitchFamily="18" charset="0"/>
              </a:rPr>
              <a:t>nd</a:t>
            </a:r>
            <a:r>
              <a:rPr lang="en-US" sz="2000" dirty="0">
                <a:effectLst/>
                <a:latin typeface="+mj-lt"/>
                <a:ea typeface="Calibri" panose="020F0502020204030204" pitchFamily="34" charset="0"/>
                <a:cs typeface="Times New Roman" panose="02020603050405020304" pitchFamily="18" charset="0"/>
              </a:rPr>
              <a:t> ed.)</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513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nSpc>
                <a:spcPct val="107000"/>
              </a:lnSpc>
              <a:spcBef>
                <a:spcPts val="0"/>
              </a:spcBef>
            </a:pPr>
            <a:r>
              <a:rPr lang="en-US" sz="2000" i="1" dirty="0">
                <a:effectLst/>
                <a:latin typeface="+mj-lt"/>
                <a:ea typeface="Times New Roman" panose="02020603050405020304" pitchFamily="18" charset="0"/>
                <a:cs typeface="Times New Roman" panose="02020603050405020304" pitchFamily="18" charset="0"/>
              </a:rPr>
              <a:t>fides </a:t>
            </a:r>
            <a:r>
              <a:rPr lang="en-US" sz="2000" i="1" dirty="0" err="1">
                <a:effectLst/>
                <a:latin typeface="+mj-lt"/>
                <a:ea typeface="Times New Roman" panose="02020603050405020304" pitchFamily="18" charset="0"/>
                <a:cs typeface="Times New Roman" panose="02020603050405020304" pitchFamily="18" charset="0"/>
              </a:rPr>
              <a:t>historica</a:t>
            </a:r>
            <a:r>
              <a:rPr lang="en-US" sz="2000" dirty="0">
                <a:effectLst/>
                <a:latin typeface="+mj-lt"/>
                <a:ea typeface="Times New Roman" panose="02020603050405020304" pitchFamily="18" charset="0"/>
                <a:cs typeface="Times New Roman" panose="02020603050405020304" pitchFamily="18" charset="0"/>
              </a:rPr>
              <a:t>, historical faith, which is a mere acceptance of ta datum as true apart from any spiritual effect even devils believe that Christ died to save the world from sin; </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i="1" dirty="0">
                <a:effectLst/>
                <a:latin typeface="+mj-lt"/>
                <a:ea typeface="Times New Roman" panose="02020603050405020304" pitchFamily="18" charset="0"/>
                <a:cs typeface="Times New Roman" panose="02020603050405020304" pitchFamily="18" charset="0"/>
              </a:rPr>
              <a:t>fides </a:t>
            </a:r>
            <a:r>
              <a:rPr lang="en-US" sz="2000" i="1" dirty="0" err="1">
                <a:effectLst/>
                <a:latin typeface="+mj-lt"/>
                <a:ea typeface="Times New Roman" panose="02020603050405020304" pitchFamily="18" charset="0"/>
                <a:cs typeface="Times New Roman" panose="02020603050405020304" pitchFamily="18" charset="0"/>
              </a:rPr>
              <a:t>temporaria</a:t>
            </a:r>
            <a:r>
              <a:rPr lang="en-US" sz="2000" dirty="0">
                <a:effectLst/>
                <a:latin typeface="+mj-lt"/>
                <a:ea typeface="Times New Roman" panose="02020603050405020304" pitchFamily="18" charset="0"/>
                <a:cs typeface="Times New Roman" panose="02020603050405020304" pitchFamily="18" charset="0"/>
              </a:rPr>
              <a:t>, temporary faith, which apprehends the truth of God as more than mere historical datum but which subsequently dissipated into unbelief; </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i="1" dirty="0">
                <a:effectLst/>
                <a:latin typeface="+mj-lt"/>
                <a:ea typeface="Times New Roman" panose="02020603050405020304" pitchFamily="18" charset="0"/>
                <a:cs typeface="Times New Roman" panose="02020603050405020304" pitchFamily="18" charset="0"/>
              </a:rPr>
              <a:t>fides </a:t>
            </a:r>
            <a:r>
              <a:rPr lang="en-US" sz="2000" i="1" dirty="0" err="1">
                <a:effectLst/>
                <a:latin typeface="+mj-lt"/>
                <a:ea typeface="Times New Roman" panose="02020603050405020304" pitchFamily="18" charset="0"/>
                <a:cs typeface="Times New Roman" panose="02020603050405020304" pitchFamily="18" charset="0"/>
              </a:rPr>
              <a:t>miraculosa</a:t>
            </a:r>
            <a:r>
              <a:rPr lang="en-US" sz="2000" dirty="0">
                <a:effectLst/>
                <a:latin typeface="+mj-lt"/>
                <a:ea typeface="Times New Roman" panose="02020603050405020304" pitchFamily="18" charset="0"/>
                <a:cs typeface="Times New Roman" panose="02020603050405020304" pitchFamily="18" charset="0"/>
              </a:rPr>
              <a:t>, miraculous faith, a faith directed specifically toward divine promises of supernatural or </a:t>
            </a:r>
            <a:r>
              <a:rPr lang="en-US" sz="2000" dirty="0" err="1">
                <a:effectLst/>
                <a:latin typeface="+mj-lt"/>
                <a:ea typeface="Times New Roman" panose="02020603050405020304" pitchFamily="18" charset="0"/>
                <a:cs typeface="Times New Roman" panose="02020603050405020304" pitchFamily="18" charset="0"/>
              </a:rPr>
              <a:t>suprahuman</a:t>
            </a:r>
            <a:r>
              <a:rPr lang="en-US" sz="2000" dirty="0">
                <a:effectLst/>
                <a:latin typeface="+mj-lt"/>
                <a:ea typeface="Times New Roman" panose="02020603050405020304" pitchFamily="18" charset="0"/>
                <a:cs typeface="Times New Roman" panose="02020603050405020304" pitchFamily="18" charset="0"/>
              </a:rPr>
              <a:t> capacities, such as the faith that moves mountains; </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i="1" dirty="0">
                <a:effectLst/>
                <a:latin typeface="+mj-lt"/>
                <a:ea typeface="Times New Roman" panose="02020603050405020304" pitchFamily="18" charset="0"/>
                <a:cs typeface="Times New Roman" panose="02020603050405020304" pitchFamily="18" charset="0"/>
              </a:rPr>
              <a:t>fides </a:t>
            </a:r>
            <a:r>
              <a:rPr lang="en-US" sz="2000" i="1" dirty="0" err="1">
                <a:effectLst/>
                <a:latin typeface="+mj-lt"/>
                <a:ea typeface="Times New Roman" panose="02020603050405020304" pitchFamily="18" charset="0"/>
                <a:cs typeface="Times New Roman" panose="02020603050405020304" pitchFamily="18" charset="0"/>
              </a:rPr>
              <a:t>salvifica</a:t>
            </a:r>
            <a:r>
              <a:rPr lang="en-US" sz="2000" dirty="0">
                <a:effectLst/>
                <a:latin typeface="+mj-lt"/>
                <a:ea typeface="Times New Roman" panose="02020603050405020304" pitchFamily="18" charset="0"/>
                <a:cs typeface="Times New Roman" panose="02020603050405020304" pitchFamily="18" charset="0"/>
              </a:rPr>
              <a:t>, saving faith, which accepts the promises of God and the truths of God for the salvation of the believer; </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i="1" dirty="0">
                <a:effectLst/>
                <a:latin typeface="+mj-lt"/>
                <a:ea typeface="Times New Roman" panose="02020603050405020304" pitchFamily="18" charset="0"/>
                <a:cs typeface="Times New Roman" panose="02020603050405020304" pitchFamily="18" charset="0"/>
              </a:rPr>
              <a:t>fides </a:t>
            </a:r>
            <a:r>
              <a:rPr lang="en-US" sz="2000" i="1" dirty="0" err="1">
                <a:effectLst/>
                <a:latin typeface="+mj-lt"/>
                <a:ea typeface="Times New Roman" panose="02020603050405020304" pitchFamily="18" charset="0"/>
                <a:cs typeface="Times New Roman" panose="02020603050405020304" pitchFamily="18" charset="0"/>
              </a:rPr>
              <a:t>legalis</a:t>
            </a:r>
            <a:r>
              <a:rPr lang="en-US" sz="2000" dirty="0">
                <a:effectLst/>
                <a:latin typeface="+mj-lt"/>
                <a:ea typeface="Times New Roman" panose="02020603050405020304" pitchFamily="18" charset="0"/>
                <a:cs typeface="Times New Roman" panose="02020603050405020304" pitchFamily="18" charset="0"/>
              </a:rPr>
              <a:t>, legal faith, which accepts the law and its demand for obedience and that could conceivably save under the unabrogated </a:t>
            </a:r>
            <a:r>
              <a:rPr lang="en-US" sz="2000" dirty="0" err="1">
                <a:effectLst/>
                <a:latin typeface="+mj-lt"/>
                <a:ea typeface="Times New Roman" panose="02020603050405020304" pitchFamily="18" charset="0"/>
                <a:cs typeface="Times New Roman" panose="02020603050405020304" pitchFamily="18" charset="0"/>
              </a:rPr>
              <a:t>foedus</a:t>
            </a:r>
            <a:r>
              <a:rPr lang="en-US" sz="2000" dirty="0">
                <a:effectLst/>
                <a:latin typeface="+mj-lt"/>
                <a:ea typeface="Times New Roman" panose="02020603050405020304" pitchFamily="18" charset="0"/>
                <a:cs typeface="Times New Roman" panose="02020603050405020304" pitchFamily="18" charset="0"/>
              </a:rPr>
              <a:t> but that cannot save after the fall; and </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i="1" dirty="0">
                <a:effectLst/>
                <a:latin typeface="+mj-lt"/>
                <a:ea typeface="Times New Roman" panose="02020603050405020304" pitchFamily="18" charset="0"/>
                <a:cs typeface="Times New Roman" panose="02020603050405020304" pitchFamily="18" charset="0"/>
              </a:rPr>
              <a:t>fides </a:t>
            </a:r>
            <a:r>
              <a:rPr lang="en-US" sz="2000" i="1" dirty="0" err="1">
                <a:effectLst/>
                <a:latin typeface="+mj-lt"/>
                <a:ea typeface="Times New Roman" panose="02020603050405020304" pitchFamily="18" charset="0"/>
                <a:cs typeface="Times New Roman" panose="02020603050405020304" pitchFamily="18" charset="0"/>
              </a:rPr>
              <a:t>evangelica</a:t>
            </a:r>
            <a:r>
              <a:rPr lang="en-US" sz="2000" dirty="0">
                <a:effectLst/>
                <a:latin typeface="+mj-lt"/>
                <a:ea typeface="Times New Roman" panose="02020603050405020304" pitchFamily="18" charset="0"/>
                <a:cs typeface="Times New Roman" panose="02020603050405020304" pitchFamily="18" charset="0"/>
              </a:rPr>
              <a:t>, evangelical faith, which accepts the saving revelation of God in Christ as given specifically in the gospel. </a:t>
            </a:r>
            <a:endParaRPr lang="en-US" sz="2000" dirty="0">
              <a:effectLst/>
              <a:latin typeface="+mj-lt"/>
              <a:ea typeface="Calibri" panose="020F0502020204030204" pitchFamily="34" charset="0"/>
              <a:cs typeface="Times New Roman" panose="02020603050405020304" pitchFamily="18" charset="0"/>
            </a:endParaRP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43664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4"/>
            </a:pPr>
            <a:r>
              <a:rPr lang="en-US" sz="2000" b="1" dirty="0">
                <a:effectLst/>
                <a:latin typeface="+mj-lt"/>
                <a:ea typeface="Calibri" panose="020F0502020204030204" pitchFamily="34" charset="0"/>
                <a:cs typeface="Times New Roman" panose="02020603050405020304" pitchFamily="18" charset="0"/>
              </a:rPr>
              <a:t>God’s gospel is applied by the power of the Holy Spirit. </a:t>
            </a:r>
            <a:r>
              <a:rPr lang="en-US" sz="2000" dirty="0">
                <a:effectLst/>
                <a:latin typeface="+mj-lt"/>
                <a:ea typeface="Calibri" panose="020F0502020204030204" pitchFamily="34" charset="0"/>
                <a:cs typeface="Garamond" panose="02020404030301010803" pitchFamily="18" charset="0"/>
              </a:rPr>
              <a:t>The</a:t>
            </a:r>
            <a:r>
              <a:rPr lang="en-US" sz="2000" u="sng" dirty="0">
                <a:effectLst/>
                <a:latin typeface="+mj-lt"/>
                <a:ea typeface="Calibri" panose="020F0502020204030204" pitchFamily="34" charset="0"/>
                <a:cs typeface="Garamond" panose="02020404030301010803" pitchFamily="18" charset="0"/>
              </a:rPr>
              <a:t>	_______ </a:t>
            </a:r>
            <a:r>
              <a:rPr lang="en-US" sz="2000" dirty="0">
                <a:effectLst/>
                <a:latin typeface="+mj-lt"/>
                <a:ea typeface="Calibri" panose="020F0502020204030204" pitchFamily="34" charset="0"/>
                <a:cs typeface="Garamond" panose="02020404030301010803" pitchFamily="18" charset="0"/>
              </a:rPr>
              <a:t>convicts the world of guilt and ________ sinners, baptizing them into union with Christ and adopting them as heirs in the family of God.</a:t>
            </a:r>
          </a:p>
        </p:txBody>
      </p:sp>
    </p:spTree>
    <p:extLst>
      <p:ext uri="{BB962C8B-B14F-4D97-AF65-F5344CB8AC3E}">
        <p14:creationId xmlns:p14="http://schemas.microsoft.com/office/powerpoint/2010/main" val="176239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Saving faith (</a:t>
            </a:r>
            <a:r>
              <a:rPr lang="en-US" sz="2000" i="1" dirty="0">
                <a:effectLst/>
                <a:latin typeface="+mj-lt"/>
                <a:ea typeface="Calibri" panose="020F0502020204030204" pitchFamily="34" charset="0"/>
                <a:cs typeface="Times New Roman" panose="02020603050405020304" pitchFamily="18" charset="0"/>
              </a:rPr>
              <a:t>fides </a:t>
            </a:r>
            <a:r>
              <a:rPr lang="en-US" sz="2000" i="1" dirty="0" err="1">
                <a:effectLst/>
                <a:latin typeface="+mj-lt"/>
                <a:ea typeface="Calibri" panose="020F0502020204030204" pitchFamily="34" charset="0"/>
                <a:cs typeface="Times New Roman" panose="02020603050405020304" pitchFamily="18" charset="0"/>
              </a:rPr>
              <a:t>salvifica</a:t>
            </a:r>
            <a:r>
              <a:rPr lang="en-US" sz="2000" dirty="0">
                <a:effectLst/>
                <a:latin typeface="+mj-lt"/>
                <a:ea typeface="Calibri" panose="020F0502020204030204" pitchFamily="34" charset="0"/>
                <a:cs typeface="Times New Roman" panose="02020603050405020304" pitchFamily="18" charset="0"/>
              </a:rPr>
              <a:t>) is true, personal faith. The Reformation had three Latin words for this: </a:t>
            </a:r>
          </a:p>
          <a:p>
            <a:pPr>
              <a:lnSpc>
                <a:spcPct val="107000"/>
              </a:lnSpc>
              <a:spcBef>
                <a:spcPts val="0"/>
              </a:spcBef>
              <a:buFont typeface="Arial" panose="020B0604020202020204" pitchFamily="34" charset="0"/>
              <a:buChar char="•"/>
            </a:pPr>
            <a:r>
              <a:rPr lang="en-US" sz="2000" i="1" dirty="0">
                <a:effectLst/>
                <a:latin typeface="+mj-lt"/>
                <a:ea typeface="Times New Roman" panose="02020603050405020304" pitchFamily="18" charset="0"/>
                <a:cs typeface="Times New Roman" panose="02020603050405020304" pitchFamily="18" charset="0"/>
              </a:rPr>
              <a:t>notitia</a:t>
            </a:r>
            <a:r>
              <a:rPr lang="en-US" sz="2000" dirty="0">
                <a:effectLst/>
                <a:latin typeface="+mj-lt"/>
                <a:ea typeface="Times New Roman" panose="02020603050405020304" pitchFamily="18" charset="0"/>
                <a:cs typeface="Times New Roman" panose="02020603050405020304" pitchFamily="18" charset="0"/>
              </a:rPr>
              <a:t>: knowledge, the actual content of the gospel and the promises of God; </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pPr>
            <a:r>
              <a:rPr lang="en-US" sz="2000" i="1" dirty="0" err="1">
                <a:effectLst/>
                <a:latin typeface="+mj-lt"/>
                <a:ea typeface="Times New Roman" panose="02020603050405020304" pitchFamily="18" charset="0"/>
                <a:cs typeface="Times New Roman" panose="02020603050405020304" pitchFamily="18" charset="0"/>
              </a:rPr>
              <a:t>assensus</a:t>
            </a:r>
            <a:r>
              <a:rPr lang="en-US" sz="2000" dirty="0">
                <a:effectLst/>
                <a:latin typeface="+mj-lt"/>
                <a:ea typeface="Times New Roman" panose="02020603050405020304" pitchFamily="18" charset="0"/>
                <a:cs typeface="Times New Roman" panose="02020603050405020304" pitchFamily="18" charset="0"/>
              </a:rPr>
              <a:t>: assent, by which the intellect acknowledges the truth of </a:t>
            </a:r>
            <a:r>
              <a:rPr lang="en-US" sz="2000" i="1" dirty="0">
                <a:effectLst/>
                <a:latin typeface="+mj-lt"/>
                <a:ea typeface="Times New Roman" panose="02020603050405020304" pitchFamily="18" charset="0"/>
                <a:cs typeface="Times New Roman" panose="02020603050405020304" pitchFamily="18" charset="0"/>
              </a:rPr>
              <a:t>notitia,</a:t>
            </a:r>
            <a:r>
              <a:rPr lang="en-US" sz="2000" dirty="0">
                <a:effectLst/>
                <a:latin typeface="+mj-lt"/>
                <a:ea typeface="Times New Roman" panose="02020603050405020304" pitchFamily="18" charset="0"/>
                <a:cs typeface="Times New Roman" panose="02020603050405020304" pitchFamily="18" charset="0"/>
              </a:rPr>
              <a:t> apart from a personal trust or saving appropriation of that knowledge the mental conviction or belief that it or he is true;</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pPr>
            <a:r>
              <a:rPr lang="en-US" sz="2000" i="1" dirty="0">
                <a:effectLst/>
                <a:latin typeface="+mj-lt"/>
                <a:ea typeface="Times New Roman" panose="02020603050405020304" pitchFamily="18" charset="0"/>
                <a:cs typeface="Times New Roman" panose="02020603050405020304" pitchFamily="18" charset="0"/>
              </a:rPr>
              <a:t>fiducia</a:t>
            </a:r>
            <a:r>
              <a:rPr lang="en-US" sz="2000" dirty="0">
                <a:effectLst/>
                <a:latin typeface="+mj-lt"/>
                <a:ea typeface="Times New Roman" panose="02020603050405020304" pitchFamily="18" charset="0"/>
                <a:cs typeface="Times New Roman" panose="02020603050405020304" pitchFamily="18" charset="0"/>
              </a:rPr>
              <a:t>: trust, or</a:t>
            </a:r>
            <a:r>
              <a:rPr lang="en-US" sz="2000" i="1" dirty="0">
                <a:effectLst/>
                <a:latin typeface="+mj-lt"/>
                <a:ea typeface="Times New Roman" panose="02020603050405020304" pitchFamily="18" charset="0"/>
                <a:cs typeface="Times New Roman" panose="02020603050405020304" pitchFamily="18" charset="0"/>
              </a:rPr>
              <a:t> </a:t>
            </a:r>
            <a:r>
              <a:rPr lang="en-US" sz="2000" i="1" dirty="0" err="1">
                <a:effectLst/>
                <a:latin typeface="+mj-lt"/>
                <a:ea typeface="Times New Roman" panose="02020603050405020304" pitchFamily="18" charset="0"/>
                <a:cs typeface="Times New Roman" panose="02020603050405020304" pitchFamily="18" charset="0"/>
              </a:rPr>
              <a:t>apprehensio</a:t>
            </a:r>
            <a:r>
              <a:rPr lang="en-US" sz="2000" i="1" dirty="0">
                <a:effectLst/>
                <a:latin typeface="+mj-lt"/>
                <a:ea typeface="Times New Roman" panose="02020603050405020304" pitchFamily="18" charset="0"/>
                <a:cs typeface="Times New Roman" panose="02020603050405020304" pitchFamily="18" charset="0"/>
              </a:rPr>
              <a:t> </a:t>
            </a:r>
            <a:r>
              <a:rPr lang="en-US" sz="2000" i="1" dirty="0" err="1">
                <a:effectLst/>
                <a:latin typeface="+mj-lt"/>
                <a:ea typeface="Times New Roman" panose="02020603050405020304" pitchFamily="18" charset="0"/>
                <a:cs typeface="Times New Roman" panose="02020603050405020304" pitchFamily="18" charset="0"/>
              </a:rPr>
              <a:t>fiducialis</a:t>
            </a:r>
            <a:r>
              <a:rPr lang="en-US" sz="2000" i="1" dirty="0">
                <a:effectLst/>
                <a:latin typeface="+mj-lt"/>
                <a:ea typeface="Times New Roman" panose="02020603050405020304" pitchFamily="18" charset="0"/>
                <a:cs typeface="Times New Roman" panose="02020603050405020304" pitchFamily="18" charset="0"/>
              </a:rPr>
              <a:t>, </a:t>
            </a:r>
            <a:r>
              <a:rPr lang="en-US" sz="2000" dirty="0">
                <a:effectLst/>
                <a:latin typeface="+mj-lt"/>
                <a:ea typeface="Times New Roman" panose="02020603050405020304" pitchFamily="18" charset="0"/>
                <a:cs typeface="Times New Roman" panose="02020603050405020304" pitchFamily="18" charset="0"/>
              </a:rPr>
              <a:t>faithful apprehension, which appropriates savingly, by an act of the will, the true knowledge of the promises of God in Christ, </a:t>
            </a:r>
            <a:r>
              <a:rPr lang="en-US" sz="2000" i="1" dirty="0">
                <a:effectLst/>
                <a:latin typeface="+mj-lt"/>
                <a:ea typeface="Times New Roman" panose="02020603050405020304" pitchFamily="18" charset="0"/>
                <a:cs typeface="Times New Roman" panose="02020603050405020304" pitchFamily="18" charset="0"/>
              </a:rPr>
              <a:t>Notitia </a:t>
            </a:r>
            <a:r>
              <a:rPr lang="en-US" sz="2000" dirty="0">
                <a:effectLst/>
                <a:latin typeface="+mj-lt"/>
                <a:ea typeface="Times New Roman" panose="02020603050405020304" pitchFamily="18" charset="0"/>
                <a:cs typeface="Times New Roman" panose="02020603050405020304" pitchFamily="18" charset="0"/>
              </a:rPr>
              <a:t>and </a:t>
            </a:r>
            <a:r>
              <a:rPr lang="en-US" sz="2000" i="1" dirty="0" err="1">
                <a:effectLst/>
                <a:latin typeface="+mj-lt"/>
                <a:ea typeface="Times New Roman" panose="02020603050405020304" pitchFamily="18" charset="0"/>
                <a:cs typeface="Times New Roman" panose="02020603050405020304" pitchFamily="18" charset="0"/>
              </a:rPr>
              <a:t>assensus</a:t>
            </a:r>
            <a:r>
              <a:rPr lang="en-US" sz="2000" i="1" dirty="0">
                <a:effectLst/>
                <a:latin typeface="+mj-lt"/>
                <a:ea typeface="Times New Roman" panose="02020603050405020304" pitchFamily="18" charset="0"/>
                <a:cs typeface="Times New Roman" panose="02020603050405020304" pitchFamily="18" charset="0"/>
              </a:rPr>
              <a:t> alone, </a:t>
            </a:r>
            <a:r>
              <a:rPr lang="en-US" sz="2000" dirty="0">
                <a:effectLst/>
                <a:latin typeface="+mj-lt"/>
                <a:ea typeface="Times New Roman" panose="02020603050405020304" pitchFamily="18" charset="0"/>
                <a:cs typeface="Times New Roman" panose="02020603050405020304" pitchFamily="18" charset="0"/>
              </a:rPr>
              <a:t>without</a:t>
            </a:r>
            <a:r>
              <a:rPr lang="en-US" sz="2000" i="1" dirty="0">
                <a:effectLst/>
                <a:latin typeface="+mj-lt"/>
                <a:ea typeface="Times New Roman" panose="02020603050405020304" pitchFamily="18" charset="0"/>
                <a:cs typeface="Times New Roman" panose="02020603050405020304" pitchFamily="18" charset="0"/>
              </a:rPr>
              <a:t> apprehension </a:t>
            </a:r>
            <a:r>
              <a:rPr lang="en-US" sz="2000" i="1" dirty="0" err="1">
                <a:effectLst/>
                <a:latin typeface="+mj-lt"/>
                <a:ea typeface="Times New Roman" panose="02020603050405020304" pitchFamily="18" charset="0"/>
                <a:cs typeface="Times New Roman" panose="02020603050405020304" pitchFamily="18" charset="0"/>
              </a:rPr>
              <a:t>fiducialis</a:t>
            </a:r>
            <a:r>
              <a:rPr lang="en-US" sz="2000" i="1" dirty="0">
                <a:effectLst/>
                <a:latin typeface="+mj-lt"/>
                <a:ea typeface="Times New Roman" panose="02020603050405020304" pitchFamily="18" charset="0"/>
                <a:cs typeface="Times New Roman" panose="02020603050405020304" pitchFamily="18" charset="0"/>
              </a:rPr>
              <a:t>,</a:t>
            </a:r>
            <a:r>
              <a:rPr lang="en-US" sz="2000" dirty="0">
                <a:effectLst/>
                <a:latin typeface="+mj-lt"/>
                <a:ea typeface="Times New Roman" panose="02020603050405020304" pitchFamily="18" charset="0"/>
                <a:cs typeface="Times New Roman" panose="02020603050405020304" pitchFamily="18" charset="0"/>
              </a:rPr>
              <a:t> are the elements of a mere historical faith, or </a:t>
            </a:r>
            <a:r>
              <a:rPr lang="en-US" sz="2000" i="1" dirty="0">
                <a:effectLst/>
                <a:latin typeface="+mj-lt"/>
                <a:ea typeface="Times New Roman" panose="02020603050405020304" pitchFamily="18" charset="0"/>
                <a:cs typeface="Times New Roman" panose="02020603050405020304" pitchFamily="18" charset="0"/>
              </a:rPr>
              <a:t>fides </a:t>
            </a:r>
            <a:r>
              <a:rPr lang="en-US" sz="2000" i="1" dirty="0" err="1">
                <a:effectLst/>
                <a:latin typeface="+mj-lt"/>
                <a:ea typeface="Times New Roman" panose="02020603050405020304" pitchFamily="18" charset="0"/>
                <a:cs typeface="Times New Roman" panose="02020603050405020304" pitchFamily="18" charset="0"/>
              </a:rPr>
              <a:t>historica</a:t>
            </a:r>
            <a:r>
              <a:rPr lang="en-US" sz="2000" dirty="0">
                <a:effectLst/>
                <a:latin typeface="+mj-lt"/>
                <a:ea typeface="Times New Roman" panose="02020603050405020304" pitchFamily="18" charset="0"/>
                <a:cs typeface="Times New Roman" panose="02020603050405020304" pitchFamily="18" charset="0"/>
              </a:rPr>
              <a:t>. Saving faith cannot be merely intellectual; it must also have the volitional component. </a:t>
            </a:r>
            <a:endParaRPr lang="en-US" sz="20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94297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nSpc>
                <a:spcPct val="107000"/>
              </a:lnSpc>
              <a:spcBef>
                <a:spcPts val="0"/>
              </a:spcBef>
            </a:pPr>
            <a:r>
              <a:rPr lang="en-US" sz="2000" i="1" dirty="0">
                <a:effectLst/>
                <a:latin typeface="+mj-lt"/>
                <a:ea typeface="Calibri" panose="020F0502020204030204" pitchFamily="34" charset="0"/>
                <a:cs typeface="Times New Roman" panose="02020603050405020304" pitchFamily="18" charset="0"/>
              </a:rPr>
              <a:t>Justification</a:t>
            </a:r>
            <a:r>
              <a:rPr lang="en-US" sz="2000" dirty="0">
                <a:effectLst/>
                <a:latin typeface="+mj-lt"/>
                <a:ea typeface="Calibri" panose="020F0502020204030204" pitchFamily="34" charset="0"/>
                <a:cs typeface="Times New Roman" panose="02020603050405020304" pitchFamily="18" charset="0"/>
              </a:rPr>
              <a:t>: this is an act of God based on the work of Christ in which he declares a sinner not guilty, imputing/crediting the perfect righteousness of Christ (2 Cor. 5:21), thus declaring (not infusing) the sinner righteous. This is a forensic term, denoting a judicial act of administering the law, which has been broken and for which we are accountable and guilty (Rom. 3:21-26; Gal. 3-4; 2 Cor. 5:14-21; Eph. 2:1-18; Phil. 3:4-11). This is not because they are actually made righteous, but because of the righteousness of Christ, an alien righteousness. Sins are removed and forgiven, which is expiation (Heb. 9:26), and God’s wrath is removed through propitiation (Rom. 3:25-26), through Christ’s substitutionary death (Rom. 3:25; 5:9). Christ’s righteousness is imputed (Rom. 5:18-19), based on Christ’s perfect obedience on our behalf. It is by God’s grace alone, through faith alone, in Christ alone (Rom. 3:25-26) and faith is the instrumental means by which we are justified (Rom. 3:25, 28, 30). Believers are </a:t>
            </a:r>
            <a:r>
              <a:rPr lang="en-US" sz="2000" i="1" dirty="0">
                <a:effectLst/>
                <a:latin typeface="+mj-lt"/>
                <a:ea typeface="Calibri" panose="020F0502020204030204" pitchFamily="34" charset="0"/>
                <a:cs typeface="Times New Roman" panose="02020603050405020304" pitchFamily="18" charset="0"/>
              </a:rPr>
              <a:t>simul </a:t>
            </a:r>
            <a:r>
              <a:rPr lang="en-US" sz="2000" i="1" dirty="0" err="1">
                <a:effectLst/>
                <a:latin typeface="+mj-lt"/>
                <a:ea typeface="Calibri" panose="020F0502020204030204" pitchFamily="34" charset="0"/>
                <a:cs typeface="Times New Roman" panose="02020603050405020304" pitchFamily="18" charset="0"/>
              </a:rPr>
              <a:t>jusus</a:t>
            </a:r>
            <a:r>
              <a:rPr lang="en-US" sz="2000" i="1" dirty="0">
                <a:effectLst/>
                <a:latin typeface="+mj-lt"/>
                <a:ea typeface="Calibri" panose="020F0502020204030204" pitchFamily="34" charset="0"/>
                <a:cs typeface="Times New Roman" panose="02020603050405020304" pitchFamily="18" charset="0"/>
              </a:rPr>
              <a:t> et </a:t>
            </a:r>
            <a:r>
              <a:rPr lang="en-US" sz="2000" i="1" dirty="0" err="1">
                <a:effectLst/>
                <a:latin typeface="+mj-lt"/>
                <a:ea typeface="Calibri" panose="020F0502020204030204" pitchFamily="34" charset="0"/>
                <a:cs typeface="Times New Roman" panose="02020603050405020304" pitchFamily="18" charset="0"/>
              </a:rPr>
              <a:t>peccator</a:t>
            </a:r>
            <a:r>
              <a:rPr lang="en-US" sz="2000" dirty="0">
                <a:effectLst/>
                <a:latin typeface="+mj-lt"/>
                <a:ea typeface="Calibri" panose="020F0502020204030204" pitchFamily="34" charset="0"/>
                <a:cs typeface="Times New Roman" panose="02020603050405020304" pitchFamily="18" charset="0"/>
              </a:rPr>
              <a:t>, at one and the same time righteous in Christ but sinners in themselves (Rom. 3:10-12; 4:1-8; 5:18-19; Gal. 2:16). </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48582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i="1" dirty="0">
                <a:effectLst/>
                <a:latin typeface="+mj-lt"/>
                <a:ea typeface="Calibri" panose="020F0502020204030204" pitchFamily="34" charset="0"/>
                <a:cs typeface="Times New Roman" panose="02020603050405020304" pitchFamily="18" charset="0"/>
              </a:rPr>
              <a:t>Adoption</a:t>
            </a:r>
            <a:r>
              <a:rPr lang="en-US" sz="2000" dirty="0">
                <a:effectLst/>
                <a:latin typeface="+mj-lt"/>
                <a:ea typeface="Calibri" panose="020F0502020204030204" pitchFamily="34" charset="0"/>
                <a:cs typeface="Times New Roman" panose="02020603050405020304" pitchFamily="18" charset="0"/>
              </a:rPr>
              <a:t>: Before being adopted spiritually (Rom. 8:15, 23; 9:4; Gal. 4:4-7; Eph. 1:5), we were slaves to sin (Rom. 6:16-22) doing Satan’s will (Gal. 4:3; 1 Jn. 3:10), enemies of God (Rom. 5:10), and children of God’s wrath (Eph. 2:3). God’s eternal love is the source of adoption (Eph. 1:3-6), the basis of adoption is Christ’s death as a redemption that frees us from sin’s bondage (Gal. 3:13; 4:4-5), and we receive adoption by faith in Christ (Jn. 1:12; Gal. 3:26), through the Holy Spirit’s ministry in our lives enabling us to cry Abba! Father! (Rom. 8:14-16; Gal. 4:4-7). We are God’s children (Jn. 1:12), we have a family of brothers and sisters (Gal. 3:26-28), we are fellow heirs with Christ (Rom. 8:17), and we have a future inheritance (cf. Col. 3:24).</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69683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spcBef>
                <a:spcPts val="0"/>
              </a:spcBef>
              <a:buNone/>
            </a:pPr>
            <a:r>
              <a:rPr lang="en-US" sz="2000" dirty="0">
                <a:effectLst/>
                <a:latin typeface="+mj-lt"/>
                <a:ea typeface="Calibri" panose="020F0502020204030204" pitchFamily="34" charset="0"/>
              </a:rPr>
              <a:t>J. I. Packer, </a:t>
            </a:r>
            <a:r>
              <a:rPr lang="en-US" sz="2000" i="1" dirty="0">
                <a:effectLst/>
                <a:latin typeface="+mj-lt"/>
                <a:ea typeface="Calibri" panose="020F0502020204030204" pitchFamily="34" charset="0"/>
              </a:rPr>
              <a:t>Knowing God</a:t>
            </a:r>
          </a:p>
          <a:p>
            <a:pPr>
              <a:spcBef>
                <a:spcPts val="0"/>
              </a:spcBef>
            </a:pPr>
            <a:r>
              <a:rPr lang="en-US" sz="2000" dirty="0">
                <a:effectLst/>
                <a:latin typeface="+mj-lt"/>
                <a:ea typeface="Calibri" panose="020F0502020204030204" pitchFamily="34" charset="0"/>
              </a:rPr>
              <a:t>“Our first point about adoption is that it is </a:t>
            </a:r>
            <a:r>
              <a:rPr lang="en-US" sz="2000" i="1" dirty="0">
                <a:effectLst/>
                <a:latin typeface="+mj-lt"/>
                <a:ea typeface="Calibri" panose="020F0502020204030204" pitchFamily="34" charset="0"/>
              </a:rPr>
              <a:t>the highest privilege that the gospel offers.</a:t>
            </a:r>
            <a:r>
              <a:rPr lang="en-US" sz="2000" dirty="0">
                <a:effectLst/>
                <a:latin typeface="+mj-lt"/>
                <a:ea typeface="Calibri" panose="020F0502020204030204" pitchFamily="34" charset="0"/>
              </a:rPr>
              <a:t>” (206)</a:t>
            </a:r>
          </a:p>
          <a:p>
            <a:pPr>
              <a:spcBef>
                <a:spcPts val="0"/>
              </a:spcBef>
            </a:pPr>
            <a:r>
              <a:rPr lang="en-US" sz="2000" dirty="0">
                <a:latin typeface="+mj-lt"/>
                <a:ea typeface="Calibri" panose="020F0502020204030204" pitchFamily="34" charset="0"/>
              </a:rPr>
              <a:t>“</a:t>
            </a:r>
            <a:r>
              <a:rPr lang="en-US" sz="2000" dirty="0">
                <a:effectLst/>
                <a:latin typeface="+mj-lt"/>
                <a:ea typeface="Calibri" panose="020F0502020204030204" pitchFamily="34" charset="0"/>
              </a:rPr>
              <a:t>In adoption, God takes us into his family and fellowship—he establishes us as his children and heirs. Closeness, affection and generosity are at the heart of the relationship. To be right with God the Judge [justification] is a great thing, but to be loved and cared for by God the Father [adoption] is a greater.” (207)</a:t>
            </a:r>
          </a:p>
        </p:txBody>
      </p:sp>
    </p:spTree>
    <p:extLst>
      <p:ext uri="{BB962C8B-B14F-4D97-AF65-F5344CB8AC3E}">
        <p14:creationId xmlns:p14="http://schemas.microsoft.com/office/powerpoint/2010/main" val="44731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i="1" dirty="0">
                <a:effectLst/>
                <a:latin typeface="+mj-lt"/>
                <a:ea typeface="Calibri" panose="020F0502020204030204" pitchFamily="34" charset="0"/>
                <a:cs typeface="Times New Roman" panose="02020603050405020304" pitchFamily="18" charset="0"/>
              </a:rPr>
              <a:t>Sanctification</a:t>
            </a:r>
            <a:r>
              <a:rPr lang="en-US" sz="2000" dirty="0">
                <a:effectLst/>
                <a:latin typeface="+mj-lt"/>
                <a:ea typeface="Calibri" panose="020F0502020204030204" pitchFamily="34" charset="0"/>
                <a:cs typeface="Times New Roman" panose="02020603050405020304" pitchFamily="18" charset="0"/>
              </a:rPr>
              <a:t>: God sets us apart from sin to himself, which is positional or a status conferred, and producing holiness in believers, which is progressive or a process pursued, which will culminate in glorification at Christ’s return. Sanctification is past (definitive), when we trusted in Christ and were converted and experienced union with Christ (Rom. 6:1-4; 1 Cor. 1:2; 6:11) and are called saints, present (progressive), as the Spirit works in us enabling us to grow in holiness (2 Cor. 3:18; 1 Thess. 4:3; Heb. 12:14), and future (final), which is the Spirit’s work of conforming us into the image of the Son in glorified holiness at his return (Eph. 5:27; 1 Jn. 3:2). Each Person of the Trinity is active in our sanctification, and although God is the author of our sanctification, we are active participants (Phil. 2:12-13; Col. 1:28-29).</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32143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i="1" dirty="0">
                <a:effectLst/>
                <a:latin typeface="+mj-lt"/>
                <a:ea typeface="Calibri" panose="020F0502020204030204" pitchFamily="34" charset="0"/>
                <a:cs typeface="Times New Roman" panose="02020603050405020304" pitchFamily="18" charset="0"/>
              </a:rPr>
              <a:t>Union with Christ</a:t>
            </a:r>
            <a:r>
              <a:rPr lang="en-US" sz="2000" dirty="0">
                <a:effectLst/>
                <a:latin typeface="+mj-lt"/>
                <a:ea typeface="Calibri" panose="020F0502020204030204" pitchFamily="34" charset="0"/>
                <a:cs typeface="Times New Roman" panose="02020603050405020304" pitchFamily="18" charset="0"/>
              </a:rPr>
              <a:t>: This focuses on the Holy Spirit’s work of joining all believers to Christ so that all his saving benefits become ours (Eph. 4:30). Through union with Christ, believers are identified/united with Christ in his death, burial, resurrection, and ascension (Rom. 6:1-11; Eph. 2:6), and God communicates all his blessings of salvation: regeneration, justification, adoption, sanctification, perseverance, resurrection, and glorification. Christ dwells in those with whom he is united and the, in turn, dwell in him (Jn. 15:1-5; Gal. 2:20). Writes one, “Union with Christ is a phrase used to summarize several different relationships between believers and Christ, through which Christians receive every benefit of salvation. These relationships include the fact that we are in Christ, Christ is in us, we are like Christ, and we are with Christ.”</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68452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4800" i="1" dirty="0"/>
            </a:br>
            <a:r>
              <a:rPr lang="en-US" sz="4800" dirty="0"/>
              <a:t>Compatibilism</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208128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God is sovereign (Acts 4:27-28; Eph. 1:11; Rom. 8:29-30), and </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human beings are responsible (Dt. 30:19; 1 Kgs. 18:21; Acts 2:21), </a:t>
            </a:r>
          </a:p>
          <a:p>
            <a:pPr>
              <a:lnSpc>
                <a:spcPct val="107000"/>
              </a:lnSpc>
              <a:spcBef>
                <a:spcPts val="0"/>
              </a:spcBef>
            </a:pPr>
            <a:r>
              <a:rPr lang="en-US" sz="2000" dirty="0">
                <a:latin typeface="+mj-lt"/>
                <a:ea typeface="Calibri" panose="020F0502020204030204" pitchFamily="34" charset="0"/>
                <a:cs typeface="Times New Roman" panose="02020603050405020304" pitchFamily="18" charset="0"/>
              </a:rPr>
              <a:t>both truths are taught in the Scriptures and thus true, a </a:t>
            </a:r>
            <a:r>
              <a:rPr lang="en-US" sz="2000" dirty="0">
                <a:effectLst/>
                <a:latin typeface="+mj-lt"/>
                <a:ea typeface="Calibri" panose="020F0502020204030204" pitchFamily="34" charset="0"/>
                <a:cs typeface="Times New Roman" panose="02020603050405020304" pitchFamily="18" charset="0"/>
              </a:rPr>
              <a:t>view referred to as compatibilism, namely (cf. Gen. 15:19-20; Lev. 20:7-8; 1 Kgs. 8:46ff; Isa. 10:5ff; Jn. 6:37-40; Acts 18:9-10; Phil. 2:12-13; Acts 4:23-31).</a:t>
            </a:r>
          </a:p>
        </p:txBody>
      </p:sp>
    </p:spTree>
    <p:extLst>
      <p:ext uri="{BB962C8B-B14F-4D97-AF65-F5344CB8AC3E}">
        <p14:creationId xmlns:p14="http://schemas.microsoft.com/office/powerpoint/2010/main" val="89805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07000"/>
              </a:lnSpc>
              <a:spcBef>
                <a:spcPts val="0"/>
              </a:spcBef>
              <a:spcAft>
                <a:spcPts val="0"/>
              </a:spcAft>
              <a:buNone/>
            </a:pPr>
            <a:r>
              <a:rPr lang="en-US" sz="2000" u="sng" dirty="0">
                <a:solidFill>
                  <a:srgbClr val="0563C1"/>
                </a:solidFill>
                <a:effectLst/>
                <a:latin typeface="+mj-lt"/>
                <a:ea typeface="Calibri" panose="020F0502020204030204" pitchFamily="34" charset="0"/>
                <a:cs typeface="Times New Roman" panose="02020603050405020304" pitchFamily="18" charset="0"/>
                <a:hlinkClick r:id="rId2"/>
              </a:rPr>
              <a:t>We Are All Compatibilists at the Cross</a:t>
            </a:r>
            <a:r>
              <a:rPr lang="en-US" sz="2000" u="sng" dirty="0">
                <a:solidFill>
                  <a:srgbClr val="0563C1"/>
                </a:solidFill>
                <a:effectLst/>
                <a:latin typeface="+mj-lt"/>
                <a:ea typeface="Calibri" panose="020F0502020204030204" pitchFamily="34" charset="0"/>
                <a:cs typeface="Times New Roman" panose="02020603050405020304" pitchFamily="18" charset="0"/>
              </a:rPr>
              <a:t>.</a:t>
            </a:r>
            <a:r>
              <a:rPr lang="en-US" sz="2000" dirty="0">
                <a:effectLst/>
                <a:latin typeface="+mj-lt"/>
                <a:ea typeface="Calibri" panose="020F0502020204030204" pitchFamily="34" charset="0"/>
                <a:cs typeface="Times New Roman" panose="02020603050405020304" pitchFamily="18" charset="0"/>
              </a:rPr>
              <a:t> (Cf. </a:t>
            </a:r>
            <a:r>
              <a:rPr kumimoji="0" lang="en-US" sz="2000" b="0" i="0" u="none" strike="noStrike" kern="1200" cap="none" spc="0" normalizeH="0" baseline="0" noProof="0" dirty="0">
                <a:ln>
                  <a:noFill/>
                </a:ln>
                <a:solidFill>
                  <a:srgbClr val="292934"/>
                </a:solidFill>
                <a:effectLst/>
                <a:uLnTx/>
                <a:uFillTx/>
                <a:latin typeface="+mj-lt"/>
                <a:ea typeface="Calibri" panose="020F0502020204030204" pitchFamily="34" charset="0"/>
                <a:cs typeface="Times New Roman" panose="02020603050405020304" pitchFamily="18" charset="0"/>
              </a:rPr>
              <a:t>D. A. Carson, </a:t>
            </a:r>
            <a:r>
              <a:rPr kumimoji="0" lang="en-US" sz="2000" b="0" i="1" u="none" strike="noStrike" kern="1200" cap="none" spc="0" normalizeH="0" baseline="0" noProof="0" dirty="0">
                <a:ln>
                  <a:noFill/>
                </a:ln>
                <a:solidFill>
                  <a:srgbClr val="292934"/>
                </a:solidFill>
                <a:effectLst/>
                <a:uLnTx/>
                <a:uFillTx/>
                <a:latin typeface="+mj-lt"/>
                <a:ea typeface="Calibri" panose="020F0502020204030204" pitchFamily="34" charset="0"/>
                <a:cs typeface="Times New Roman" panose="02020603050405020304" pitchFamily="18" charset="0"/>
              </a:rPr>
              <a:t>How Long, O Lord? Reflections on Suffering and Evil</a:t>
            </a:r>
            <a:r>
              <a:rPr kumimoji="0" lang="en-US" sz="2000" b="0" i="0" u="none" strike="noStrike" kern="1200" cap="none" spc="0" normalizeH="0" baseline="0" noProof="0" dirty="0">
                <a:ln>
                  <a:noFill/>
                </a:ln>
                <a:solidFill>
                  <a:srgbClr val="292934"/>
                </a:solidFill>
                <a:effectLst/>
                <a:uLnTx/>
                <a:uFillTx/>
                <a:latin typeface="+mj-lt"/>
                <a:ea typeface="Calibri" panose="020F0502020204030204" pitchFamily="34" charset="0"/>
                <a:cs typeface="Times New Roman" panose="02020603050405020304" pitchFamily="18" charset="0"/>
              </a:rPr>
              <a:t> , 2</a:t>
            </a:r>
            <a:r>
              <a:rPr kumimoji="0" lang="en-US" sz="2000" b="0" i="0" u="none" strike="noStrike" kern="1200" cap="none" spc="0" normalizeH="0" baseline="30000" noProof="0" dirty="0">
                <a:ln>
                  <a:noFill/>
                </a:ln>
                <a:solidFill>
                  <a:srgbClr val="292934"/>
                </a:solidFill>
                <a:effectLst/>
                <a:uLnTx/>
                <a:uFillTx/>
                <a:latin typeface="+mj-lt"/>
                <a:ea typeface="Calibri" panose="020F0502020204030204" pitchFamily="34" charset="0"/>
                <a:cs typeface="Times New Roman" panose="02020603050405020304" pitchFamily="18" charset="0"/>
              </a:rPr>
              <a:t>nd</a:t>
            </a:r>
            <a:r>
              <a:rPr kumimoji="0" lang="en-US" sz="2000" b="0" i="0" u="none" strike="noStrike" kern="1200" cap="none" spc="0" normalizeH="0" baseline="0" noProof="0" dirty="0">
                <a:ln>
                  <a:noFill/>
                </a:ln>
                <a:solidFill>
                  <a:srgbClr val="292934"/>
                </a:solidFill>
                <a:effectLst/>
                <a:uLnTx/>
                <a:uFillTx/>
                <a:latin typeface="+mj-lt"/>
                <a:ea typeface="Calibri" panose="020F0502020204030204" pitchFamily="34" charset="0"/>
                <a:cs typeface="Times New Roman" panose="02020603050405020304" pitchFamily="18" charset="0"/>
              </a:rPr>
              <a:t> ed. (Grand Rapids: Baker Academic, 2006), “</a:t>
            </a:r>
            <a:r>
              <a:rPr kumimoji="0" lang="en-US" sz="2000" b="0" i="0" u="none" strike="noStrike" kern="1200" cap="none" spc="0" normalizeH="0" baseline="0" noProof="0" dirty="0">
                <a:ln>
                  <a:noFill/>
                </a:ln>
                <a:solidFill>
                  <a:srgbClr val="292934"/>
                </a:solidFill>
                <a:effectLst/>
                <a:uLnTx/>
                <a:uFillTx/>
                <a:latin typeface="+mj-lt"/>
                <a:ea typeface="Calibri" panose="020F0502020204030204" pitchFamily="34" charset="0"/>
                <a:cs typeface="Times New Roman" panose="02020603050405020304" pitchFamily="18" charset="0"/>
                <a:hlinkClick r:id="rId3"/>
              </a:rPr>
              <a:t>The Mystery of Providence</a:t>
            </a:r>
            <a:r>
              <a:rPr kumimoji="0" lang="en-US" sz="2000" b="0" i="0" u="none" strike="noStrike" kern="1200" cap="none" spc="0" normalizeH="0" baseline="0" noProof="0" dirty="0">
                <a:ln>
                  <a:noFill/>
                </a:ln>
                <a:solidFill>
                  <a:srgbClr val="292934"/>
                </a:solidFill>
                <a:effectLst/>
                <a:uLnTx/>
                <a:uFillTx/>
                <a:latin typeface="+mj-lt"/>
                <a:ea typeface="Calibri" panose="020F0502020204030204" pitchFamily="34" charset="0"/>
                <a:cs typeface="Times New Roman" panose="02020603050405020304" pitchFamily="18" charset="0"/>
              </a:rPr>
              <a:t>.”)</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D. A. Carson provides a good introduction when he argues that the following two propositions are both taught and exemplified in the Bible:</a:t>
            </a:r>
          </a:p>
          <a:p>
            <a:pPr marL="457200" indent="-457200">
              <a:lnSpc>
                <a:spcPct val="107000"/>
              </a:lnSpc>
              <a:spcBef>
                <a:spcPts val="0"/>
              </a:spcBef>
              <a:buFont typeface="+mj-lt"/>
              <a:buAutoNum type="arabicPeriod"/>
              <a:tabLst>
                <a:tab pos="457200" algn="l"/>
              </a:tabLst>
            </a:pPr>
            <a:r>
              <a:rPr lang="en-US" sz="2000" dirty="0">
                <a:effectLst/>
                <a:latin typeface="+mj-lt"/>
                <a:ea typeface="Calibri" panose="020F0502020204030204" pitchFamily="34" charset="0"/>
                <a:cs typeface="Times New Roman" panose="02020603050405020304" pitchFamily="18" charset="0"/>
              </a:rPr>
              <a:t>God is absolutely sovereign, but his sovereignty never functions in Scripture to reduce human responsibility.</a:t>
            </a:r>
          </a:p>
          <a:p>
            <a:pPr marL="457200" indent="-457200">
              <a:lnSpc>
                <a:spcPct val="107000"/>
              </a:lnSpc>
              <a:spcBef>
                <a:spcPts val="0"/>
              </a:spcBef>
              <a:buFont typeface="+mj-lt"/>
              <a:buAutoNum type="arabicPeriod"/>
              <a:tabLst>
                <a:tab pos="457200" algn="l"/>
              </a:tabLst>
            </a:pPr>
            <a:r>
              <a:rPr lang="en-US" sz="2000" dirty="0">
                <a:effectLst/>
                <a:latin typeface="+mj-lt"/>
                <a:ea typeface="Calibri" panose="020F0502020204030204" pitchFamily="34" charset="0"/>
                <a:cs typeface="Times New Roman" panose="02020603050405020304" pitchFamily="18" charset="0"/>
              </a:rPr>
              <a:t>Human beings are responsible creatures—that is, they choose, they believe, they disobey, they respond, and there is moral significance in their choices; but human responsibility never functions in Scripture to diminish God’s sovereignty or to make God absolutely contingent.</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86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buClr>
                <a:srgbClr val="A7772F"/>
              </a:buClr>
              <a:defRPr/>
            </a:pPr>
            <a:r>
              <a:rPr kumimoji="0" lang="en-US" sz="2000" b="0" i="0" u="none" strike="noStrike" kern="1200" cap="none" spc="0" normalizeH="0" baseline="0" noProof="0" dirty="0">
                <a:ln>
                  <a:noFill/>
                </a:ln>
                <a:solidFill>
                  <a:srgbClr val="292934"/>
                </a:solidFill>
                <a:effectLst/>
                <a:uLnTx/>
                <a:uFillTx/>
                <a:latin typeface="+mj-lt"/>
                <a:ea typeface="Calibri" panose="020F0502020204030204" pitchFamily="34" charset="0"/>
                <a:cs typeface="Times New Roman" panose="02020603050405020304" pitchFamily="18" charset="0"/>
              </a:rPr>
              <a:t>So I am driven to see not only that compatibilism is itself taught in the Bible, but that it is tied to the very nature of God; and on the other hand, I am driven to see that my ignorance about many aspects of God’s nature is precisely that same ignorance that instructs me not to follow the whims of many contemporary philosophers and deny that compatibilism is possible. The mystery of providence is in the first instance not located in debates about decrees, free will, the place of Satan, and the like. It is located in the doctrine of God.</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7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4"/>
            </a:pPr>
            <a:r>
              <a:rPr lang="en-US" sz="2000" b="1" dirty="0">
                <a:effectLst/>
                <a:latin typeface="+mj-lt"/>
                <a:ea typeface="Calibri" panose="020F0502020204030204" pitchFamily="34" charset="0"/>
                <a:cs typeface="Times New Roman" panose="02020603050405020304" pitchFamily="18" charset="0"/>
              </a:rPr>
              <a:t>God’s gospel is applied by the power of the Holy Spirit. </a:t>
            </a:r>
            <a:r>
              <a:rPr lang="en-US" sz="2000" dirty="0">
                <a:effectLst/>
                <a:latin typeface="+mj-lt"/>
                <a:ea typeface="Calibri" panose="020F0502020204030204" pitchFamily="34" charset="0"/>
                <a:cs typeface="Garamond" panose="02020404030301010803" pitchFamily="18" charset="0"/>
              </a:rPr>
              <a:t>The </a:t>
            </a:r>
            <a:r>
              <a:rPr lang="en-US" sz="2000" dirty="0">
                <a:solidFill>
                  <a:srgbClr val="FF0000"/>
                </a:solidFill>
                <a:effectLst/>
                <a:latin typeface="+mj-lt"/>
                <a:ea typeface="Calibri" panose="020F0502020204030204" pitchFamily="34" charset="0"/>
                <a:cs typeface="Garamond" panose="02020404030301010803" pitchFamily="18" charset="0"/>
              </a:rPr>
              <a:t>Holy Spirit </a:t>
            </a:r>
            <a:r>
              <a:rPr lang="en-US" sz="2000" dirty="0">
                <a:effectLst/>
                <a:latin typeface="+mj-lt"/>
                <a:ea typeface="Calibri" panose="020F0502020204030204" pitchFamily="34" charset="0"/>
                <a:cs typeface="Garamond" panose="02020404030301010803" pitchFamily="18" charset="0"/>
              </a:rPr>
              <a:t>convicts the world of guilt and </a:t>
            </a:r>
            <a:r>
              <a:rPr lang="en-US" sz="2000" dirty="0">
                <a:solidFill>
                  <a:srgbClr val="FF0000"/>
                </a:solidFill>
                <a:effectLst/>
                <a:latin typeface="+mj-lt"/>
                <a:ea typeface="Calibri" panose="020F0502020204030204" pitchFamily="34" charset="0"/>
                <a:cs typeface="Garamond" panose="02020404030301010803" pitchFamily="18" charset="0"/>
              </a:rPr>
              <a:t>regenerates </a:t>
            </a:r>
            <a:r>
              <a:rPr lang="en-US" sz="2000" dirty="0">
                <a:effectLst/>
                <a:latin typeface="+mj-lt"/>
                <a:ea typeface="Calibri" panose="020F0502020204030204" pitchFamily="34" charset="0"/>
                <a:cs typeface="Garamond" panose="02020404030301010803" pitchFamily="18" charset="0"/>
              </a:rPr>
              <a:t>sinners, baptizing them into union with Christ and adopting them as heirs in the family of God.</a:t>
            </a:r>
          </a:p>
        </p:txBody>
      </p:sp>
    </p:spTree>
    <p:extLst>
      <p:ext uri="{BB962C8B-B14F-4D97-AF65-F5344CB8AC3E}">
        <p14:creationId xmlns:p14="http://schemas.microsoft.com/office/powerpoint/2010/main" val="18187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marR="0" indent="0">
              <a:lnSpc>
                <a:spcPct val="107000"/>
              </a:lnSpc>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John Piper, </a:t>
            </a:r>
            <a:r>
              <a:rPr lang="en-US" sz="2000" u="sng" dirty="0">
                <a:solidFill>
                  <a:srgbClr val="0563C1"/>
                </a:solidFill>
                <a:effectLst/>
                <a:latin typeface="+mj-lt"/>
                <a:ea typeface="Calibri" panose="020F0502020204030204" pitchFamily="34" charset="0"/>
                <a:cs typeface="Times New Roman" panose="02020603050405020304" pitchFamily="18" charset="0"/>
                <a:hlinkClick r:id="rId2"/>
              </a:rPr>
              <a:t>Do the Non-Elect Have a Chance to Repent?</a:t>
            </a:r>
            <a:r>
              <a:rPr lang="en-US" sz="2000" dirty="0">
                <a:effectLst/>
                <a:latin typeface="+mj-lt"/>
                <a:ea typeface="Calibri" panose="020F0502020204030204" pitchFamily="34" charset="0"/>
                <a:cs typeface="Times New Roman" panose="02020603050405020304" pitchFamily="18" charset="0"/>
              </a:rPr>
              <a:t> (December 20, 2021): “There will be no innocent people in hell, and there will be only forgiven sinners in heaven.”</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The first truth is, from all eternity God has chosen from among the entire fallen, sinful humanity a people for himself — but not everyone. Thus, this selection is owing to no merit at all in those chosen people. God pursues their salvation not only by effectively achieving the atonement for their sin through Christ, but also by sovereignly overcoming all their rebellion and bringing them to saving faith.</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Here’s the second truth: everyone who perishes and is finally lost and cut off from God perishes because of real, blameworthy self-exaltation, which is sin. Because they are hardened against the revelations of God’s power and glory in nature or in the gospel, no innocent people perish. Nobody who humbly wants Christ as Savior is lost. No one is judged or condemned for not knowing, or believing, or obeying a reality to which they had no access. All lostness and all judgment are owing to sin and rebellion against the revelation that we have.</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8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What keeps those two truths from being contradictory is this: the moral accountability of man is not destroyed by the absolute sovereignty of God in salvation. To say it another way, God’s final and decisive governance of all things, including who comes to faith, is compatible with all humans being morally accountable to God for whether they believe or not.</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808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4800" i="1" dirty="0"/>
            </a:br>
            <a:r>
              <a:rPr lang="en-US" sz="4800" dirty="0"/>
              <a:t>Evangelism and the Sovereignty of </a:t>
            </a:r>
            <a:r>
              <a:rPr lang="en-US" sz="4800" dirty="0" err="1"/>
              <a:t>GOd</a:t>
            </a:r>
            <a:endParaRPr lang="en-US" sz="4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44816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It is instructive to ponder Charles Simeon’s account of his conversation with John Wesley on December 10, 1784 (the date is given in Wesley’s journal). This is Simeon’s (a Calvinist) recollection of his conversation with, John Wesley</a:t>
            </a:r>
            <a:r>
              <a:rPr lang="en-US" sz="2000" dirty="0">
                <a:latin typeface="+mj-lt"/>
                <a:ea typeface="Calibri" panose="020F0502020204030204" pitchFamily="34" charset="0"/>
                <a:cs typeface="Times New Roman" panose="02020603050405020304" pitchFamily="18" charset="0"/>
              </a:rPr>
              <a:t>, an Arminian, when </a:t>
            </a:r>
            <a:r>
              <a:rPr lang="en-US" sz="2000" dirty="0">
                <a:effectLst/>
                <a:latin typeface="+mj-lt"/>
                <a:ea typeface="Calibri" panose="020F0502020204030204" pitchFamily="34" charset="0"/>
                <a:cs typeface="Times New Roman" panose="02020603050405020304" pitchFamily="18" charset="0"/>
              </a:rPr>
              <a:t>he was a young man.</a:t>
            </a:r>
            <a:r>
              <a:rPr lang="en-US" sz="2000" dirty="0">
                <a:latin typeface="+mj-lt"/>
                <a:ea typeface="Calibri" panose="020F0502020204030204" pitchFamily="34" charset="0"/>
                <a:cs typeface="Times New Roman" panose="02020603050405020304" pitchFamily="18" charset="0"/>
              </a:rPr>
              <a:t> Cf., J. I. Packer, </a:t>
            </a:r>
            <a:r>
              <a:rPr lang="en-US" sz="2000" i="1" dirty="0">
                <a:latin typeface="+mj-lt"/>
                <a:ea typeface="Calibri" panose="020F0502020204030204" pitchFamily="34" charset="0"/>
                <a:cs typeface="Times New Roman" panose="02020603050405020304" pitchFamily="18" charset="0"/>
              </a:rPr>
              <a:t>Evangelism and the Sovereignty of God, 17-18:</a:t>
            </a:r>
            <a:endParaRPr lang="en-US" sz="2000" dirty="0">
              <a:effectLst/>
              <a:latin typeface="+mj-lt"/>
              <a:ea typeface="Calibri" panose="020F0502020204030204" pitchFamily="34" charset="0"/>
              <a:cs typeface="Times New Roman" panose="02020603050405020304" pitchFamily="18" charset="0"/>
            </a:endParaRPr>
          </a:p>
          <a:p>
            <a:pPr>
              <a:spcBef>
                <a:spcPts val="0"/>
              </a:spcBef>
            </a:pPr>
            <a:r>
              <a:rPr lang="en-US" sz="2000" b="1" dirty="0">
                <a:effectLst/>
                <a:latin typeface="+mj-lt"/>
                <a:ea typeface="Calibri" panose="020F0502020204030204" pitchFamily="34" charset="0"/>
                <a:cs typeface="Times New Roman" panose="02020603050405020304" pitchFamily="18" charset="0"/>
              </a:rPr>
              <a:t>Charles</a:t>
            </a:r>
            <a:r>
              <a:rPr lang="en-US" sz="2000" dirty="0">
                <a:effectLst/>
                <a:latin typeface="+mj-lt"/>
                <a:ea typeface="Calibri" panose="020F0502020204030204" pitchFamily="34" charset="0"/>
                <a:cs typeface="Times New Roman" panose="02020603050405020304" pitchFamily="18" charset="0"/>
              </a:rPr>
              <a:t>:  Sir, I understand that you are called an Arminian; and I have been sometimes called a Calvinist; and therefore I suppose we are to draw daggers. But before I consent to begin the combat, with your permission I will ask you a few questions. Pray, Sir, do you feel yourself a depraved creature, so depraved that you would never have thought of turning to God, if God had not first put it into your heart?</a:t>
            </a:r>
          </a:p>
          <a:p>
            <a:pPr>
              <a:spcBef>
                <a:spcPts val="0"/>
              </a:spcBef>
            </a:pPr>
            <a:r>
              <a:rPr lang="en-US" sz="2000" b="1" dirty="0">
                <a:effectLst/>
                <a:latin typeface="+mj-lt"/>
                <a:ea typeface="Calibri" panose="020F0502020204030204" pitchFamily="34" charset="0"/>
                <a:cs typeface="Times New Roman" panose="02020603050405020304" pitchFamily="18" charset="0"/>
              </a:rPr>
              <a:t>John</a:t>
            </a:r>
            <a:r>
              <a:rPr lang="en-US" sz="2000" dirty="0">
                <a:effectLst/>
                <a:latin typeface="+mj-lt"/>
                <a:ea typeface="Calibri" panose="020F0502020204030204" pitchFamily="34" charset="0"/>
                <a:cs typeface="Times New Roman" panose="02020603050405020304" pitchFamily="18" charset="0"/>
              </a:rPr>
              <a:t>: Yes, I do indeed.</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80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b="1" dirty="0">
                <a:effectLst/>
                <a:latin typeface="+mj-lt"/>
                <a:ea typeface="Calibri" panose="020F0502020204030204" pitchFamily="34" charset="0"/>
                <a:cs typeface="Times New Roman" panose="02020603050405020304" pitchFamily="18" charset="0"/>
              </a:rPr>
              <a:t>Charles</a:t>
            </a:r>
            <a:r>
              <a:rPr lang="en-US" sz="2000" dirty="0">
                <a:effectLst/>
                <a:latin typeface="+mj-lt"/>
                <a:ea typeface="Calibri" panose="020F0502020204030204" pitchFamily="34" charset="0"/>
                <a:cs typeface="Times New Roman" panose="02020603050405020304" pitchFamily="18" charset="0"/>
              </a:rPr>
              <a:t>:  And do you utterly despair of recommending yourself to God by anything you can do; and look for salvation solely through the blood and righteousness of Christ?</a:t>
            </a:r>
          </a:p>
          <a:p>
            <a:pPr>
              <a:spcBef>
                <a:spcPts val="0"/>
              </a:spcBef>
            </a:pPr>
            <a:r>
              <a:rPr lang="en-US" sz="2000" b="1" dirty="0">
                <a:effectLst/>
                <a:latin typeface="+mj-lt"/>
                <a:ea typeface="Calibri" panose="020F0502020204030204" pitchFamily="34" charset="0"/>
                <a:cs typeface="Times New Roman" panose="02020603050405020304" pitchFamily="18" charset="0"/>
              </a:rPr>
              <a:t>John</a:t>
            </a:r>
            <a:r>
              <a:rPr lang="en-US" sz="2000" dirty="0">
                <a:effectLst/>
                <a:latin typeface="+mj-lt"/>
                <a:ea typeface="Calibri" panose="020F0502020204030204" pitchFamily="34" charset="0"/>
                <a:cs typeface="Times New Roman" panose="02020603050405020304" pitchFamily="18" charset="0"/>
              </a:rPr>
              <a:t>:  Yes, solely through Christ.</a:t>
            </a:r>
          </a:p>
          <a:p>
            <a:pPr>
              <a:spcBef>
                <a:spcPts val="0"/>
              </a:spcBef>
            </a:pPr>
            <a:r>
              <a:rPr lang="en-US" sz="2000" b="1" dirty="0">
                <a:effectLst/>
                <a:latin typeface="+mj-lt"/>
                <a:ea typeface="Calibri" panose="020F0502020204030204" pitchFamily="34" charset="0"/>
                <a:cs typeface="Times New Roman" panose="02020603050405020304" pitchFamily="18" charset="0"/>
              </a:rPr>
              <a:t>Charles</a:t>
            </a:r>
            <a:r>
              <a:rPr lang="en-US" sz="2000" dirty="0">
                <a:effectLst/>
                <a:latin typeface="+mj-lt"/>
                <a:ea typeface="Calibri" panose="020F0502020204030204" pitchFamily="34" charset="0"/>
                <a:cs typeface="Times New Roman" panose="02020603050405020304" pitchFamily="18" charset="0"/>
              </a:rPr>
              <a:t>:  But, Sir, supposing you were at first saved by Christ, are you not somehow or other to save yourself afterwards by your own works?</a:t>
            </a:r>
          </a:p>
          <a:p>
            <a:pPr>
              <a:spcBef>
                <a:spcPts val="0"/>
              </a:spcBef>
            </a:pPr>
            <a:r>
              <a:rPr lang="en-US" sz="2000" b="1" dirty="0">
                <a:effectLst/>
                <a:latin typeface="+mj-lt"/>
                <a:ea typeface="Calibri" panose="020F0502020204030204" pitchFamily="34" charset="0"/>
                <a:cs typeface="Times New Roman" panose="02020603050405020304" pitchFamily="18" charset="0"/>
              </a:rPr>
              <a:t>John</a:t>
            </a:r>
            <a:r>
              <a:rPr lang="en-US" sz="2000" dirty="0">
                <a:effectLst/>
                <a:latin typeface="+mj-lt"/>
                <a:ea typeface="Calibri" panose="020F0502020204030204" pitchFamily="34" charset="0"/>
                <a:cs typeface="Times New Roman" panose="02020603050405020304" pitchFamily="18" charset="0"/>
              </a:rPr>
              <a:t>:  No, I must be saved by Christ from first to last.</a:t>
            </a:r>
          </a:p>
          <a:p>
            <a:pPr>
              <a:spcBef>
                <a:spcPts val="0"/>
              </a:spcBef>
            </a:pPr>
            <a:r>
              <a:rPr lang="en-US" sz="2000" dirty="0">
                <a:effectLst/>
                <a:latin typeface="+mj-lt"/>
                <a:ea typeface="Calibri" panose="020F0502020204030204" pitchFamily="34" charset="0"/>
                <a:cs typeface="Times New Roman" panose="02020603050405020304" pitchFamily="18" charset="0"/>
              </a:rPr>
              <a:t>Charles:  Allowing, then, that you were first turned by the grace of God, are you not in some way or other to keep yourself by your own power?</a:t>
            </a:r>
          </a:p>
          <a:p>
            <a:pPr>
              <a:spcBef>
                <a:spcPts val="0"/>
              </a:spcBef>
            </a:pPr>
            <a:r>
              <a:rPr lang="en-US" sz="2000" b="1" dirty="0">
                <a:effectLst/>
                <a:latin typeface="+mj-lt"/>
                <a:ea typeface="Calibri" panose="020F0502020204030204" pitchFamily="34" charset="0"/>
                <a:cs typeface="Times New Roman" panose="02020603050405020304" pitchFamily="18" charset="0"/>
              </a:rPr>
              <a:t>John</a:t>
            </a:r>
            <a:r>
              <a:rPr lang="en-US" sz="2000" dirty="0">
                <a:effectLst/>
                <a:latin typeface="+mj-lt"/>
                <a:ea typeface="Calibri" panose="020F0502020204030204" pitchFamily="34" charset="0"/>
                <a:cs typeface="Times New Roman" panose="02020603050405020304" pitchFamily="18" charset="0"/>
              </a:rPr>
              <a:t>:  No.</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61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spcBef>
                <a:spcPts val="0"/>
              </a:spcBef>
            </a:pPr>
            <a:r>
              <a:rPr lang="en-US" sz="2000" b="1" dirty="0">
                <a:effectLst/>
                <a:latin typeface="+mj-lt"/>
                <a:ea typeface="Calibri" panose="020F0502020204030204" pitchFamily="34" charset="0"/>
                <a:cs typeface="Times New Roman" panose="02020603050405020304" pitchFamily="18" charset="0"/>
              </a:rPr>
              <a:t>Charles</a:t>
            </a:r>
            <a:r>
              <a:rPr lang="en-US" sz="2000" dirty="0">
                <a:effectLst/>
                <a:latin typeface="+mj-lt"/>
                <a:ea typeface="Calibri" panose="020F0502020204030204" pitchFamily="34" charset="0"/>
                <a:cs typeface="Times New Roman" panose="02020603050405020304" pitchFamily="18" charset="0"/>
              </a:rPr>
              <a:t>:  What then, are you to be upheld every hour and every moment by God, as much as an infant in its mother’s arms?</a:t>
            </a:r>
          </a:p>
          <a:p>
            <a:pPr>
              <a:spcBef>
                <a:spcPts val="0"/>
              </a:spcBef>
            </a:pPr>
            <a:r>
              <a:rPr lang="en-US" sz="2000" b="1" dirty="0">
                <a:effectLst/>
                <a:latin typeface="+mj-lt"/>
                <a:ea typeface="Calibri" panose="020F0502020204030204" pitchFamily="34" charset="0"/>
                <a:cs typeface="Times New Roman" panose="02020603050405020304" pitchFamily="18" charset="0"/>
              </a:rPr>
              <a:t>John</a:t>
            </a:r>
            <a:r>
              <a:rPr lang="en-US" sz="2000" dirty="0">
                <a:effectLst/>
                <a:latin typeface="+mj-lt"/>
                <a:ea typeface="Calibri" panose="020F0502020204030204" pitchFamily="34" charset="0"/>
                <a:cs typeface="Times New Roman" panose="02020603050405020304" pitchFamily="18" charset="0"/>
              </a:rPr>
              <a:t>:  Yes, altogether.</a:t>
            </a:r>
          </a:p>
          <a:p>
            <a:pPr>
              <a:spcBef>
                <a:spcPts val="0"/>
              </a:spcBef>
            </a:pPr>
            <a:r>
              <a:rPr lang="en-US" sz="2000" b="1" dirty="0">
                <a:effectLst/>
                <a:latin typeface="+mj-lt"/>
                <a:ea typeface="Calibri" panose="020F0502020204030204" pitchFamily="34" charset="0"/>
                <a:cs typeface="Times New Roman" panose="02020603050405020304" pitchFamily="18" charset="0"/>
              </a:rPr>
              <a:t>Charles</a:t>
            </a:r>
            <a:r>
              <a:rPr lang="en-US" sz="2000" dirty="0">
                <a:effectLst/>
                <a:latin typeface="+mj-lt"/>
                <a:ea typeface="Calibri" panose="020F0502020204030204" pitchFamily="34" charset="0"/>
                <a:cs typeface="Times New Roman" panose="02020603050405020304" pitchFamily="18" charset="0"/>
              </a:rPr>
              <a:t>:  And is all your hope in the grace and mercy of God to preserve you unto His heavenly kingdom?</a:t>
            </a:r>
          </a:p>
          <a:p>
            <a:pPr>
              <a:spcBef>
                <a:spcPts val="0"/>
              </a:spcBef>
            </a:pPr>
            <a:r>
              <a:rPr lang="en-US" sz="2000" b="1" dirty="0">
                <a:effectLst/>
                <a:latin typeface="+mj-lt"/>
                <a:ea typeface="Calibri" panose="020F0502020204030204" pitchFamily="34" charset="0"/>
                <a:cs typeface="Times New Roman" panose="02020603050405020304" pitchFamily="18" charset="0"/>
              </a:rPr>
              <a:t>John</a:t>
            </a:r>
            <a:r>
              <a:rPr lang="en-US" sz="2000" dirty="0">
                <a:effectLst/>
                <a:latin typeface="+mj-lt"/>
                <a:ea typeface="Calibri" panose="020F0502020204030204" pitchFamily="34" charset="0"/>
                <a:cs typeface="Times New Roman" panose="02020603050405020304" pitchFamily="18" charset="0"/>
              </a:rPr>
              <a:t>:  Yes, I have no hope but in Him.</a:t>
            </a:r>
          </a:p>
          <a:p>
            <a:pPr>
              <a:spcBef>
                <a:spcPts val="0"/>
              </a:spcBef>
            </a:pPr>
            <a:r>
              <a:rPr lang="en-US" sz="2000" b="1" dirty="0">
                <a:effectLst/>
                <a:latin typeface="+mj-lt"/>
                <a:ea typeface="Calibri" panose="020F0502020204030204" pitchFamily="34" charset="0"/>
                <a:cs typeface="Times New Roman" panose="02020603050405020304" pitchFamily="18" charset="0"/>
              </a:rPr>
              <a:t>Charles</a:t>
            </a:r>
            <a:r>
              <a:rPr lang="en-US" sz="2000" dirty="0">
                <a:effectLst/>
                <a:latin typeface="+mj-lt"/>
                <a:ea typeface="Calibri" panose="020F0502020204030204" pitchFamily="34" charset="0"/>
                <a:cs typeface="Times New Roman" panose="02020603050405020304" pitchFamily="18" charset="0"/>
              </a:rPr>
              <a:t>:  Then, Sir, with your leave I will put up my dagger again; for this is all my Calvinism; this is my election, my justification by faith, my final perseverance: it is in substance all that I hold, and as I hold it; and therefore, if you please, instead of searching out terms and phrases to be a ground of contention between us, we will cordially unite in those things wherein we agree.</a:t>
            </a:r>
          </a:p>
          <a:p>
            <a:pPr>
              <a:spcBef>
                <a:spcPts val="0"/>
              </a:spcBef>
            </a:pPr>
            <a:r>
              <a:rPr lang="en-US" sz="2000" dirty="0">
                <a:effectLst/>
                <a:latin typeface="+mj-lt"/>
                <a:ea typeface="Calibri" panose="020F0502020204030204" pitchFamily="34" charset="0"/>
                <a:cs typeface="Times New Roman" panose="02020603050405020304" pitchFamily="18" charset="0"/>
              </a:rPr>
              <a:t> </a:t>
            </a:r>
          </a:p>
          <a:p>
            <a:pPr>
              <a:spcBef>
                <a:spcPts val="0"/>
              </a:spcBef>
            </a:pPr>
            <a:r>
              <a:rPr lang="en-US" sz="2000" dirty="0">
                <a:effectLst/>
                <a:latin typeface="+mj-lt"/>
                <a:ea typeface="Calibri" panose="020F0502020204030204" pitchFamily="34" charset="0"/>
                <a:cs typeface="Times New Roman" panose="02020603050405020304" pitchFamily="18" charset="0"/>
              </a:rPr>
              <a:t>Two ways you affirm God’s sovereignty in salvation. You thank God for your own salvation. Second, you pray for the conversion of others. </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42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J.I. Packer, </a:t>
            </a:r>
            <a:r>
              <a:rPr lang="en-US" sz="2000" i="1" dirty="0">
                <a:effectLst/>
                <a:latin typeface="+mj-lt"/>
                <a:ea typeface="Calibri" panose="020F0502020204030204" pitchFamily="34" charset="0"/>
                <a:cs typeface="Times New Roman" panose="02020603050405020304" pitchFamily="18" charset="0"/>
              </a:rPr>
              <a:t>Evangelism and the Sovereignty of God, </a:t>
            </a:r>
            <a:r>
              <a:rPr lang="en-US" sz="2000" dirty="0">
                <a:effectLst/>
                <a:latin typeface="+mj-lt"/>
                <a:ea typeface="Calibri" panose="020F0502020204030204" pitchFamily="34" charset="0"/>
                <a:cs typeface="Times New Roman" panose="02020603050405020304" pitchFamily="18" charset="0"/>
              </a:rPr>
              <a:t>40:</a:t>
            </a:r>
          </a:p>
          <a:p>
            <a:pPr>
              <a:spcBef>
                <a:spcPts val="0"/>
              </a:spcBef>
            </a:pPr>
            <a:r>
              <a:rPr lang="en-US" sz="2000" dirty="0">
                <a:effectLst/>
                <a:latin typeface="+mj-lt"/>
                <a:ea typeface="Calibri" panose="020F0502020204030204" pitchFamily="34" charset="0"/>
                <a:cs typeface="Times New Roman" panose="02020603050405020304" pitchFamily="18" charset="0"/>
              </a:rPr>
              <a:t>C. H. Spurgeon was once asked if he could reconcile these two truths to each other. “I wouldn’t try,” he replied; “I never reconcile friends.” Friends?—yes, friends. This is the point that we have to grasp. In the Bible, divine sovereignty and human responsibility are not enemies. They are not uneasy neighbors; they are not in an endless state of cold war with each other. They are friends, and they work together.</a:t>
            </a:r>
            <a:br>
              <a:rPr lang="en-US" sz="2000" dirty="0">
                <a:effectLst/>
                <a:latin typeface="+mj-lt"/>
                <a:ea typeface="Calibri" panose="020F0502020204030204" pitchFamily="34" charset="0"/>
                <a:cs typeface="Times New Roman" panose="02020603050405020304" pitchFamily="18" charset="0"/>
              </a:rPr>
            </a:b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4000" i="1" dirty="0"/>
            </a:br>
            <a:r>
              <a:rPr lang="en-US" sz="4000" dirty="0"/>
              <a:t>Defeater Beliefs and Plausibility Structures (Part 1)</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354523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Tim Keller, </a:t>
            </a:r>
            <a:r>
              <a:rPr lang="en-US" sz="2000" u="sng" dirty="0">
                <a:solidFill>
                  <a:srgbClr val="0563C1"/>
                </a:solidFill>
                <a:effectLst/>
                <a:latin typeface="+mj-lt"/>
                <a:ea typeface="Calibri" panose="020F0502020204030204" pitchFamily="34" charset="0"/>
                <a:cs typeface="Times New Roman" panose="02020603050405020304" pitchFamily="18" charset="0"/>
                <a:hlinkClick r:id="rId2"/>
              </a:rPr>
              <a:t>Deconstructing Defeater Beliefs</a:t>
            </a:r>
            <a:endParaRPr lang="en-US" sz="2000" dirty="0">
              <a:effectLst/>
              <a:latin typeface="+mj-lt"/>
              <a:ea typeface="Calibri" panose="020F0502020204030204" pitchFamily="34" charset="0"/>
              <a:cs typeface="Times New Roman" panose="02020603050405020304" pitchFamily="18" charset="0"/>
            </a:endParaRPr>
          </a:p>
          <a:p>
            <a:pPr>
              <a:spcBef>
                <a:spcPts val="0"/>
              </a:spcBef>
            </a:pPr>
            <a:r>
              <a:rPr lang="en-US" sz="2000" dirty="0">
                <a:effectLst/>
                <a:latin typeface="+mj-lt"/>
                <a:ea typeface="Calibri" panose="020F0502020204030204" pitchFamily="34" charset="0"/>
                <a:cs typeface="Times New Roman" panose="02020603050405020304" pitchFamily="18" charset="0"/>
              </a:rPr>
              <a:t>“Every culture hostile to Christianity holds to a set of ‘common-sense’ consensus beliefs that automatically make Christianity seem implausible to people. These are what philosophers call ‘defeater beliefs’. A defeater belief is Belief-A that, if true, means Belief-B </a:t>
            </a:r>
            <a:r>
              <a:rPr lang="en-US" sz="2000" i="1" dirty="0">
                <a:effectLst/>
                <a:latin typeface="+mj-lt"/>
                <a:ea typeface="Calibri" panose="020F0502020204030204" pitchFamily="34" charset="0"/>
                <a:cs typeface="Times New Roman" panose="02020603050405020304" pitchFamily="18" charset="0"/>
              </a:rPr>
              <a:t>can’t</a:t>
            </a:r>
            <a:r>
              <a:rPr lang="en-US" sz="2000" dirty="0">
                <a:effectLst/>
                <a:latin typeface="+mj-lt"/>
                <a:ea typeface="Calibri" panose="020F0502020204030204" pitchFamily="34" charset="0"/>
                <a:cs typeface="Times New Roman" panose="02020603050405020304" pitchFamily="18" charset="0"/>
              </a:rPr>
              <a:t> be true.”</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09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“When a culture develops a combination of many, widely held defeater beliefs it becomes a cultural ‘implausibility-structure.’ In these societies, most people don’t’ feel they have to give Christianity a good hearing – they don’t feel that kind of energy is warranted. They know it just can’t be true. That is what makes evangelism in hostile cultures so much more difficult and complex that it was under ‘Christendom.’ In our Western culture (and in places like Japan, India, and Muslim countries) the reigning implausibility-structure against Christianity is very strong. Christianity simply looks ludicrous.”</a:t>
            </a:r>
          </a:p>
        </p:txBody>
      </p:sp>
    </p:spTree>
    <p:extLst>
      <p:ext uri="{BB962C8B-B14F-4D97-AF65-F5344CB8AC3E}">
        <p14:creationId xmlns:p14="http://schemas.microsoft.com/office/powerpoint/2010/main" val="343450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5"/>
            </a:pPr>
            <a:r>
              <a:rPr lang="en-US" sz="2000" b="1" dirty="0">
                <a:effectLst/>
                <a:latin typeface="+mj-lt"/>
                <a:ea typeface="Calibri" panose="020F0502020204030204" pitchFamily="34" charset="0"/>
                <a:cs typeface="Times New Roman" panose="02020603050405020304" pitchFamily="18" charset="0"/>
              </a:rPr>
              <a:t>God’s gospel is now embodied in the new community called the church. </a:t>
            </a:r>
            <a:r>
              <a:rPr lang="en-US" sz="2000" dirty="0">
                <a:effectLst/>
                <a:latin typeface="+mj-lt"/>
                <a:ea typeface="Calibri" panose="020F0502020204030204" pitchFamily="34" charset="0"/>
                <a:cs typeface="Garamond" panose="02020404030301010803" pitchFamily="18" charset="0"/>
              </a:rPr>
              <a:t>The true church comprises all who have been</a:t>
            </a:r>
            <a:r>
              <a:rPr lang="en-US" sz="2000" u="sng" dirty="0">
                <a:effectLst/>
                <a:latin typeface="+mj-lt"/>
                <a:ea typeface="Calibri" panose="020F0502020204030204" pitchFamily="34" charset="0"/>
                <a:cs typeface="Garamond" panose="02020404030301010803" pitchFamily="18" charset="0"/>
              </a:rPr>
              <a:t>	_______</a:t>
            </a:r>
            <a:r>
              <a:rPr lang="en-US" sz="2000" dirty="0">
                <a:effectLst/>
                <a:latin typeface="+mj-lt"/>
                <a:ea typeface="Calibri" panose="020F0502020204030204" pitchFamily="34" charset="0"/>
                <a:cs typeface="Garamond" panose="02020404030301010803" pitchFamily="18" charset="0"/>
              </a:rPr>
              <a:t>by God’s grace through faith alone in Christ alone.</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678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Dismantle Plausibility Structure: Alvin Plantinga wisely asserts people avoid Christianity not because they have really examined its teachings and found them wanting, but because their culture gives huge plausibility (by the media, through art, through the expertise and impressive credentials of spokespersons) to believe a series of defeater beliefs that they know are true, and since they are true, Christianity can’t be. The leading defeaters must be dealt with clearly and quickly but convincingly. Defeaters are dealt with when the person feels you have presented the objection to Christianity in a clearer and stronger way than they could have done it. </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686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It is critical to state these defeaters in the strongest possible way. If a non-Christian hears you express them and says, “that’s better that I could have put it” then they will feel that they are being respected and will take our answer more seriously. You will need to have good answers to these defeaters woven in redundantly to everything you say and teach in the church.</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79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Our purpose with these defeaters or doubts is not to “answer” them or “refute” them but to </a:t>
            </a:r>
            <a:r>
              <a:rPr lang="en-US" sz="2000" i="1" dirty="0">
                <a:effectLst/>
                <a:latin typeface="+mj-lt"/>
                <a:ea typeface="Calibri" panose="020F0502020204030204" pitchFamily="34" charset="0"/>
                <a:cs typeface="Times New Roman" panose="02020603050405020304" pitchFamily="18" charset="0"/>
              </a:rPr>
              <a:t>deconstruct</a:t>
            </a:r>
            <a:r>
              <a:rPr lang="en-US" sz="2000" dirty="0">
                <a:effectLst/>
                <a:latin typeface="+mj-lt"/>
                <a:ea typeface="Calibri" panose="020F0502020204030204" pitchFamily="34" charset="0"/>
                <a:cs typeface="Times New Roman" panose="02020603050405020304" pitchFamily="18" charset="0"/>
              </a:rPr>
              <a:t> them. That is, to “show that they are not as solid or as natural as they first appear” (Kevin Vanhoozer). It is important to show that all doubts and objections to Christianity are really </a:t>
            </a:r>
            <a:r>
              <a:rPr lang="en-US" sz="2000" i="1" dirty="0">
                <a:effectLst/>
                <a:latin typeface="+mj-lt"/>
                <a:ea typeface="Calibri" panose="020F0502020204030204" pitchFamily="34" charset="0"/>
                <a:cs typeface="Times New Roman" panose="02020603050405020304" pitchFamily="18" charset="0"/>
              </a:rPr>
              <a:t>alternate</a:t>
            </a:r>
            <a:r>
              <a:rPr lang="en-US" sz="2000" dirty="0">
                <a:effectLst/>
                <a:latin typeface="+mj-lt"/>
                <a:ea typeface="Calibri" panose="020F0502020204030204" pitchFamily="34" charset="0"/>
                <a:cs typeface="Times New Roman" panose="02020603050405020304" pitchFamily="18" charset="0"/>
              </a:rPr>
              <a:t> beliefs and faith-acts about the world. . . . And when you see your doubts are really beliefs, and when you require the same amount of evidence for them that you are asking of Christian beliefs, then it becomes evident many of them are very weak and largely adopted because of cultural pressure.</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142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spcBef>
                <a:spcPts val="0"/>
              </a:spcBef>
              <a:buNone/>
            </a:pPr>
            <a:r>
              <a:rPr lang="en-US" sz="2000" dirty="0">
                <a:latin typeface="+mj-lt"/>
                <a:ea typeface="Calibri" panose="020F0502020204030204" pitchFamily="34" charset="0"/>
                <a:cs typeface="Times New Roman" panose="02020603050405020304" pitchFamily="18" charset="0"/>
              </a:rPr>
              <a:t>Joe Carter, </a:t>
            </a:r>
            <a:r>
              <a:rPr lang="en-US" sz="2000" u="sng" dirty="0">
                <a:solidFill>
                  <a:srgbClr val="0563C1"/>
                </a:solidFill>
                <a:latin typeface="+mj-lt"/>
                <a:ea typeface="Calibri" panose="020F0502020204030204" pitchFamily="34" charset="0"/>
                <a:cs typeface="Times New Roman" panose="02020603050405020304" pitchFamily="18" charset="0"/>
                <a:hlinkClick r:id="rId2"/>
              </a:rPr>
              <a:t>Apologetics and the Role of Plausibility Structures</a:t>
            </a:r>
            <a:r>
              <a:rPr lang="en-US" sz="2000" dirty="0">
                <a:latin typeface="+mj-lt"/>
                <a:ea typeface="Calibri" panose="020F0502020204030204" pitchFamily="34" charset="0"/>
                <a:cs typeface="Times New Roman" panose="02020603050405020304" pitchFamily="18" charset="0"/>
              </a:rPr>
              <a:t> (July 18, 2014)</a:t>
            </a:r>
            <a:r>
              <a:rPr lang="en-US" sz="2000" dirty="0">
                <a:effectLst/>
                <a:latin typeface="+mj-lt"/>
                <a:ea typeface="Calibri" panose="020F0502020204030204" pitchFamily="34" charset="0"/>
                <a:cs typeface="Times New Roman" panose="02020603050405020304" pitchFamily="18" charset="0"/>
              </a:rPr>
              <a:t> </a:t>
            </a:r>
          </a:p>
          <a:p>
            <a:pPr>
              <a:spcBef>
                <a:spcPts val="0"/>
              </a:spcBef>
            </a:pPr>
            <a:r>
              <a:rPr lang="en-US" sz="2000" dirty="0">
                <a:effectLst/>
                <a:latin typeface="+mj-lt"/>
                <a:ea typeface="Calibri" panose="020F0502020204030204" pitchFamily="34" charset="0"/>
                <a:cs typeface="Times New Roman" panose="02020603050405020304" pitchFamily="18" charset="0"/>
              </a:rPr>
              <a:t>Are we to conclude that apologetic arguments are therefore useless? Certainly not. For while they will not convince those whose passions rule their reason and prevent them from facing the truth, such arguments can be useful for shoring up an individual’s or a society’s plausibility structures. </a:t>
            </a: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4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Everything that we believe is filtered through our plausibility structures — belief-forming apparatus that acts as a gatekeeper, letting in evidence that is matched against what we already consider to be possible. Plausibility structures filter out claims that we believe cannot be reasonable or potentially true. They don’t necessarily tell us if a claim </a:t>
            </a:r>
            <a:r>
              <a:rPr lang="en-US" sz="2000" i="1" dirty="0">
                <a:effectLst/>
                <a:latin typeface="+mj-lt"/>
                <a:ea typeface="Calibri" panose="020F0502020204030204" pitchFamily="34" charset="0"/>
                <a:cs typeface="Times New Roman" panose="02020603050405020304" pitchFamily="18" charset="0"/>
              </a:rPr>
              <a:t>is</a:t>
            </a:r>
            <a:r>
              <a:rPr lang="en-US" sz="2000" dirty="0">
                <a:effectLst/>
                <a:latin typeface="+mj-lt"/>
                <a:ea typeface="Calibri" panose="020F0502020204030204" pitchFamily="34" charset="0"/>
                <a:cs typeface="Times New Roman" panose="02020603050405020304" pitchFamily="18" charset="0"/>
              </a:rPr>
              <a:t> true, only that the truth of the claim appears plausible enough for us to accept and that we are not wholly unwarranted in thinking it </a:t>
            </a:r>
            <a:r>
              <a:rPr lang="en-US" sz="2000" i="1" dirty="0">
                <a:effectLst/>
                <a:latin typeface="+mj-lt"/>
                <a:ea typeface="Calibri" panose="020F0502020204030204" pitchFamily="34" charset="0"/>
                <a:cs typeface="Times New Roman" panose="02020603050405020304" pitchFamily="18" charset="0"/>
              </a:rPr>
              <a:t>could</a:t>
            </a:r>
            <a:r>
              <a:rPr lang="en-US" sz="2000" dirty="0">
                <a:effectLst/>
                <a:latin typeface="+mj-lt"/>
                <a:ea typeface="Calibri" panose="020F0502020204030204" pitchFamily="34" charset="0"/>
                <a:cs typeface="Times New Roman" panose="02020603050405020304" pitchFamily="18" charset="0"/>
              </a:rPr>
              <a:t> be true. Whether we are gullible or skeptical, the beliefs we accumulate are those that have been filtered through plausibility structures at the individual and cultural level. These eventually form our worldview, which itself </a:t>
            </a:r>
            <a:r>
              <a:rPr lang="en-US" sz="2000" dirty="0" err="1">
                <a:effectLst/>
                <a:latin typeface="+mj-lt"/>
                <a:ea typeface="Calibri" panose="020F0502020204030204" pitchFamily="34" charset="0"/>
                <a:cs typeface="Times New Roman" panose="02020603050405020304" pitchFamily="18" charset="0"/>
              </a:rPr>
              <a:t>becames</a:t>
            </a:r>
            <a:r>
              <a:rPr lang="en-US" sz="2000" dirty="0">
                <a:effectLst/>
                <a:latin typeface="+mj-lt"/>
                <a:ea typeface="Calibri" panose="020F0502020204030204" pitchFamily="34" charset="0"/>
                <a:cs typeface="Times New Roman" panose="02020603050405020304" pitchFamily="18" charset="0"/>
              </a:rPr>
              <a:t> a broad strainer that filters out beliefs that we won’t even consider to be possibly true.</a:t>
            </a: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440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4000" i="1" dirty="0"/>
            </a:br>
            <a:r>
              <a:rPr lang="en-US" sz="4000" dirty="0"/>
              <a:t>Defeater Beliefs and Plausibility Structures (Part 2)</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724897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07000"/>
              </a:lnSpc>
              <a:spcBef>
                <a:spcPts val="0"/>
              </a:spcBef>
              <a:spcAft>
                <a:spcPts val="0"/>
              </a:spcAft>
              <a:buNone/>
            </a:pPr>
            <a:r>
              <a:rPr lang="en-US" b="1" dirty="0">
                <a:effectLst/>
                <a:latin typeface="+mj-lt"/>
                <a:ea typeface="Calibri" panose="020F0502020204030204" pitchFamily="34" charset="0"/>
                <a:cs typeface="Times New Roman" panose="02020603050405020304" pitchFamily="18" charset="0"/>
              </a:rPr>
              <a:t>Questions from the 60’s</a:t>
            </a:r>
          </a:p>
          <a:p>
            <a:pPr marL="114300" marR="0" indent="-457200">
              <a:lnSpc>
                <a:spcPct val="107000"/>
              </a:lnSpc>
              <a:spcBef>
                <a:spcPts val="0"/>
              </a:spcBef>
              <a:spcAft>
                <a:spcPts val="0"/>
              </a:spcAft>
              <a:buFont typeface="+mj-lt"/>
              <a:buAutoNum type="arabicPeriod"/>
            </a:pPr>
            <a:r>
              <a:rPr lang="en-US" dirty="0">
                <a:effectLst/>
                <a:latin typeface="+mj-lt"/>
                <a:ea typeface="Times New Roman" panose="02020603050405020304" pitchFamily="18" charset="0"/>
                <a:cs typeface="Times New Roman" panose="02020603050405020304" pitchFamily="18" charset="0"/>
              </a:rPr>
              <a:t>Is there a God?</a:t>
            </a:r>
            <a:endParaRPr lang="en-US" dirty="0">
              <a:effectLst/>
              <a:latin typeface="+mj-lt"/>
              <a:ea typeface="Calibri" panose="020F0502020204030204" pitchFamily="34" charset="0"/>
              <a:cs typeface="Times New Roman" panose="02020603050405020304" pitchFamily="18" charset="0"/>
            </a:endParaRPr>
          </a:p>
          <a:p>
            <a:pPr marL="457200" indent="-457200">
              <a:lnSpc>
                <a:spcPct val="107000"/>
              </a:lnSpc>
              <a:spcBef>
                <a:spcPts val="0"/>
              </a:spcBef>
              <a:buFont typeface="+mj-lt"/>
              <a:buAutoNum type="arabicPeriod"/>
              <a:tabLst>
                <a:tab pos="457200" algn="l"/>
              </a:tabLst>
            </a:pPr>
            <a:r>
              <a:rPr lang="en-US" dirty="0">
                <a:effectLst/>
                <a:latin typeface="+mj-lt"/>
                <a:ea typeface="Times New Roman" panose="02020603050405020304" pitchFamily="18" charset="0"/>
                <a:cs typeface="Times New Roman" panose="02020603050405020304" pitchFamily="18" charset="0"/>
              </a:rPr>
              <a:t>Is Christ the only way to God?</a:t>
            </a:r>
            <a:endParaRPr lang="en-US" dirty="0">
              <a:effectLst/>
              <a:latin typeface="+mj-lt"/>
              <a:ea typeface="Calibri" panose="020F0502020204030204" pitchFamily="34" charset="0"/>
              <a:cs typeface="Times New Roman" panose="02020603050405020304" pitchFamily="18" charset="0"/>
            </a:endParaRPr>
          </a:p>
          <a:p>
            <a:pPr marL="457200" indent="-457200">
              <a:lnSpc>
                <a:spcPct val="107000"/>
              </a:lnSpc>
              <a:spcBef>
                <a:spcPts val="0"/>
              </a:spcBef>
              <a:buFont typeface="+mj-lt"/>
              <a:buAutoNum type="arabicPeriod"/>
              <a:tabLst>
                <a:tab pos="457200" algn="l"/>
              </a:tabLst>
            </a:pPr>
            <a:r>
              <a:rPr lang="en-US" dirty="0">
                <a:effectLst/>
                <a:latin typeface="+mj-lt"/>
                <a:ea typeface="Times New Roman" panose="02020603050405020304" pitchFamily="18" charset="0"/>
                <a:cs typeface="Times New Roman" panose="02020603050405020304" pitchFamily="18" charset="0"/>
              </a:rPr>
              <a:t>Did Christ rise from the dead?</a:t>
            </a:r>
            <a:endParaRPr lang="en-US" dirty="0">
              <a:effectLst/>
              <a:latin typeface="+mj-lt"/>
              <a:ea typeface="Calibri" panose="020F0502020204030204" pitchFamily="34" charset="0"/>
              <a:cs typeface="Times New Roman" panose="02020603050405020304" pitchFamily="18" charset="0"/>
            </a:endParaRPr>
          </a:p>
          <a:p>
            <a:pPr marL="457200" indent="-457200">
              <a:lnSpc>
                <a:spcPct val="107000"/>
              </a:lnSpc>
              <a:spcBef>
                <a:spcPts val="0"/>
              </a:spcBef>
              <a:buFont typeface="+mj-lt"/>
              <a:buAutoNum type="arabicPeriod"/>
              <a:tabLst>
                <a:tab pos="457200" algn="l"/>
              </a:tabLst>
            </a:pPr>
            <a:r>
              <a:rPr lang="en-US" dirty="0">
                <a:effectLst/>
                <a:latin typeface="+mj-lt"/>
                <a:ea typeface="Times New Roman" panose="02020603050405020304" pitchFamily="18" charset="0"/>
                <a:cs typeface="Times New Roman" panose="02020603050405020304" pitchFamily="18" charset="0"/>
              </a:rPr>
              <a:t>Are the Bible documents reliable?</a:t>
            </a:r>
            <a:endParaRPr lang="en-US" dirty="0">
              <a:effectLst/>
              <a:latin typeface="+mj-lt"/>
              <a:ea typeface="Calibri" panose="020F0502020204030204" pitchFamily="34" charset="0"/>
              <a:cs typeface="Times New Roman" panose="02020603050405020304" pitchFamily="18" charset="0"/>
            </a:endParaRPr>
          </a:p>
          <a:p>
            <a:pPr marL="457200" indent="-457200">
              <a:lnSpc>
                <a:spcPct val="107000"/>
              </a:lnSpc>
              <a:spcBef>
                <a:spcPts val="0"/>
              </a:spcBef>
              <a:buFont typeface="+mj-lt"/>
              <a:buAutoNum type="arabicPeriod"/>
              <a:tabLst>
                <a:tab pos="457200" algn="l"/>
              </a:tabLst>
            </a:pPr>
            <a:r>
              <a:rPr lang="en-US" dirty="0">
                <a:effectLst/>
                <a:latin typeface="+mj-lt"/>
                <a:ea typeface="Times New Roman" panose="02020603050405020304" pitchFamily="18" charset="0"/>
                <a:cs typeface="Times New Roman" panose="02020603050405020304" pitchFamily="18" charset="0"/>
              </a:rPr>
              <a:t>Do science and the Bible agree?</a:t>
            </a:r>
            <a:endParaRPr lang="en-US"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9520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07000"/>
              </a:lnSpc>
              <a:spcBef>
                <a:spcPts val="0"/>
              </a:spcBef>
              <a:spcAft>
                <a:spcPts val="0"/>
              </a:spcAft>
              <a:buNone/>
            </a:pPr>
            <a:r>
              <a:rPr lang="en-US" b="1" dirty="0">
                <a:effectLst/>
                <a:latin typeface="+mj-lt"/>
                <a:ea typeface="Calibri" panose="020F0502020204030204" pitchFamily="34" charset="0"/>
                <a:cs typeface="Times New Roman" panose="02020603050405020304" pitchFamily="18" charset="0"/>
              </a:rPr>
              <a:t>Questions from today</a:t>
            </a:r>
          </a:p>
          <a:p>
            <a:pPr marL="114300" marR="0" indent="-457200">
              <a:lnSpc>
                <a:spcPct val="107000"/>
              </a:lnSpc>
              <a:spcBef>
                <a:spcPts val="0"/>
              </a:spcBef>
              <a:spcAft>
                <a:spcPts val="0"/>
              </a:spcAft>
              <a:buFont typeface="+mj-lt"/>
              <a:buAutoNum type="arabicPeriod"/>
            </a:pPr>
            <a:r>
              <a:rPr lang="en-US" dirty="0">
                <a:effectLst/>
                <a:latin typeface="+mj-lt"/>
                <a:ea typeface="Times New Roman" panose="02020603050405020304" pitchFamily="18" charset="0"/>
                <a:cs typeface="Times New Roman" panose="02020603050405020304" pitchFamily="18" charset="0"/>
              </a:rPr>
              <a:t>Why are Christians imposing their morality on “others”?</a:t>
            </a:r>
            <a:endParaRPr lang="en-US" dirty="0">
              <a:effectLst/>
              <a:latin typeface="+mj-lt"/>
              <a:ea typeface="Calibri" panose="020F0502020204030204" pitchFamily="34" charset="0"/>
              <a:cs typeface="Times New Roman" panose="02020603050405020304" pitchFamily="18" charset="0"/>
            </a:endParaRPr>
          </a:p>
          <a:p>
            <a:pPr marL="457200" indent="-457200">
              <a:lnSpc>
                <a:spcPct val="107000"/>
              </a:lnSpc>
              <a:spcBef>
                <a:spcPts val="0"/>
              </a:spcBef>
              <a:buFont typeface="+mj-lt"/>
              <a:buAutoNum type="arabicPeriod"/>
              <a:tabLst>
                <a:tab pos="457200" algn="l"/>
              </a:tabLst>
            </a:pPr>
            <a:r>
              <a:rPr lang="en-US" dirty="0">
                <a:effectLst/>
                <a:latin typeface="+mj-lt"/>
                <a:ea typeface="Times New Roman" panose="02020603050405020304" pitchFamily="18" charset="0"/>
                <a:cs typeface="Times New Roman" panose="02020603050405020304" pitchFamily="18" charset="0"/>
              </a:rPr>
              <a:t>How can I trust the church that has done terrible things in the name of Christ?</a:t>
            </a:r>
            <a:endParaRPr lang="en-US" dirty="0">
              <a:effectLst/>
              <a:latin typeface="+mj-lt"/>
              <a:ea typeface="Calibri" panose="020F0502020204030204" pitchFamily="34" charset="0"/>
              <a:cs typeface="Times New Roman" panose="02020603050405020304" pitchFamily="18" charset="0"/>
            </a:endParaRPr>
          </a:p>
          <a:p>
            <a:pPr marL="457200" indent="-457200">
              <a:lnSpc>
                <a:spcPct val="107000"/>
              </a:lnSpc>
              <a:spcBef>
                <a:spcPts val="0"/>
              </a:spcBef>
              <a:buFont typeface="+mj-lt"/>
              <a:buAutoNum type="arabicPeriod"/>
              <a:tabLst>
                <a:tab pos="457200" algn="l"/>
              </a:tabLst>
            </a:pPr>
            <a:r>
              <a:rPr lang="en-US" dirty="0">
                <a:effectLst/>
                <a:latin typeface="+mj-lt"/>
                <a:ea typeface="Times New Roman" panose="02020603050405020304" pitchFamily="18" charset="0"/>
                <a:cs typeface="Times New Roman" panose="02020603050405020304" pitchFamily="18" charset="0"/>
              </a:rPr>
              <a:t>What about different forms of hypocrisy?</a:t>
            </a:r>
            <a:endParaRPr lang="en-US" dirty="0">
              <a:effectLst/>
              <a:latin typeface="+mj-lt"/>
              <a:ea typeface="Calibri" panose="020F0502020204030204" pitchFamily="34" charset="0"/>
              <a:cs typeface="Times New Roman" panose="02020603050405020304" pitchFamily="18" charset="0"/>
            </a:endParaRPr>
          </a:p>
          <a:p>
            <a:pPr marL="457200" indent="-457200">
              <a:lnSpc>
                <a:spcPct val="107000"/>
              </a:lnSpc>
              <a:spcBef>
                <a:spcPts val="0"/>
              </a:spcBef>
              <a:buFont typeface="+mj-lt"/>
              <a:buAutoNum type="arabicPeriod"/>
              <a:tabLst>
                <a:tab pos="457200" algn="l"/>
              </a:tabLst>
            </a:pPr>
            <a:r>
              <a:rPr lang="en-US" dirty="0">
                <a:effectLst/>
                <a:latin typeface="+mj-lt"/>
                <a:ea typeface="Times New Roman" panose="02020603050405020304" pitchFamily="18" charset="0"/>
                <a:cs typeface="Times New Roman" panose="02020603050405020304" pitchFamily="18" charset="0"/>
              </a:rPr>
              <a:t>Does your belief transform lives?</a:t>
            </a:r>
            <a:endParaRPr lang="en-US" dirty="0">
              <a:effectLst/>
              <a:latin typeface="+mj-lt"/>
              <a:ea typeface="Calibri" panose="020F0502020204030204" pitchFamily="34" charset="0"/>
              <a:cs typeface="Times New Roman" panose="02020603050405020304" pitchFamily="18" charset="0"/>
            </a:endParaRPr>
          </a:p>
          <a:p>
            <a:pPr marL="457200" indent="-457200">
              <a:lnSpc>
                <a:spcPct val="107000"/>
              </a:lnSpc>
              <a:spcBef>
                <a:spcPts val="0"/>
              </a:spcBef>
              <a:buFont typeface="+mj-lt"/>
              <a:buAutoNum type="arabicPeriod"/>
              <a:tabLst>
                <a:tab pos="457200" algn="l"/>
              </a:tabLst>
            </a:pPr>
            <a:r>
              <a:rPr lang="en-US" dirty="0">
                <a:effectLst/>
                <a:latin typeface="+mj-lt"/>
                <a:ea typeface="Times New Roman" panose="02020603050405020304" pitchFamily="18" charset="0"/>
                <a:cs typeface="Times New Roman" panose="02020603050405020304" pitchFamily="18" charset="0"/>
              </a:rPr>
              <a:t>Does your church serve those who are in need?  Or is it another self-serving group?</a:t>
            </a:r>
            <a:endParaRPr lang="en-US"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58812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marR="0" indent="0">
              <a:lnSpc>
                <a:spcPct val="107000"/>
              </a:lnSpc>
              <a:spcBef>
                <a:spcPts val="0"/>
              </a:spcBef>
              <a:spcAft>
                <a:spcPts val="0"/>
              </a:spcAft>
              <a:buNone/>
            </a:pPr>
            <a:r>
              <a:rPr lang="en-US" sz="2400" dirty="0">
                <a:effectLst/>
                <a:latin typeface="+mj-lt"/>
                <a:ea typeface="Calibri" panose="020F0502020204030204" pitchFamily="34" charset="0"/>
                <a:cs typeface="Times New Roman" panose="02020603050405020304" pitchFamily="18" charset="0"/>
              </a:rPr>
              <a:t>When Tim Keller wrote his follow up book on apologetics, </a:t>
            </a:r>
            <a:r>
              <a:rPr lang="en-US" sz="2400" i="1" u="sng" dirty="0">
                <a:solidFill>
                  <a:srgbClr val="0563C1"/>
                </a:solidFill>
                <a:effectLst/>
                <a:latin typeface="+mj-lt"/>
                <a:ea typeface="Calibri" panose="020F0502020204030204" pitchFamily="34" charset="0"/>
                <a:cs typeface="Times New Roman" panose="02020603050405020304" pitchFamily="18" charset="0"/>
              </a:rPr>
              <a:t>Making Sense of God: An Invitation to the Skeptical</a:t>
            </a:r>
            <a:r>
              <a:rPr lang="en-US" sz="2400" dirty="0">
                <a:effectLst/>
                <a:latin typeface="+mj-lt"/>
                <a:ea typeface="Calibri" panose="020F0502020204030204" pitchFamily="34" charset="0"/>
                <a:cs typeface="Times New Roman" panose="02020603050405020304" pitchFamily="18" charset="0"/>
              </a:rPr>
              <a:t>, he was asked this </a:t>
            </a:r>
            <a:r>
              <a:rPr lang="en-US" sz="2400" u="sng" dirty="0">
                <a:solidFill>
                  <a:srgbClr val="0000FF"/>
                </a:solidFill>
                <a:effectLst/>
                <a:latin typeface="+mj-lt"/>
                <a:ea typeface="Calibri" panose="020F0502020204030204" pitchFamily="34" charset="0"/>
                <a:cs typeface="Times New Roman" panose="02020603050405020304" pitchFamily="18" charset="0"/>
                <a:hlinkClick r:id="rId2"/>
              </a:rPr>
              <a:t>question</a:t>
            </a:r>
            <a:r>
              <a:rPr lang="en-US" sz="2400" dirty="0">
                <a:effectLst/>
                <a:latin typeface="+mj-lt"/>
                <a:ea typeface="Calibri" panose="020F0502020204030204" pitchFamily="34" charset="0"/>
                <a:cs typeface="Times New Roman" panose="02020603050405020304" pitchFamily="18" charset="0"/>
              </a:rPr>
              <a:t>: </a:t>
            </a:r>
            <a:r>
              <a:rPr lang="en-US" sz="2400" b="1" dirty="0">
                <a:effectLst/>
                <a:latin typeface="+mj-lt"/>
                <a:ea typeface="Calibri" panose="020F0502020204030204" pitchFamily="34" charset="0"/>
                <a:cs typeface="Times New Roman" panose="02020603050405020304" pitchFamily="18" charset="0"/>
              </a:rPr>
              <a:t>Over the last 20 years in the West, what are the biggest shifts in topics and questions most relevant to “pre-evangelism”? What convinced you this sort of book was needed as opposed to simply leaving it at </a:t>
            </a:r>
            <a:r>
              <a:rPr lang="en-US" sz="2400" b="1" i="1" dirty="0">
                <a:effectLst/>
                <a:latin typeface="+mj-lt"/>
                <a:ea typeface="Calibri" panose="020F0502020204030204" pitchFamily="34" charset="0"/>
                <a:cs typeface="Times New Roman" panose="02020603050405020304" pitchFamily="18" charset="0"/>
              </a:rPr>
              <a:t>The Reason for God: Belief in an Age of Skepticism</a:t>
            </a:r>
            <a:r>
              <a:rPr lang="en-US" sz="2400" b="1" dirty="0">
                <a:effectLst/>
                <a:latin typeface="+mj-lt"/>
                <a:ea typeface="Calibri" panose="020F0502020204030204" pitchFamily="34" charset="0"/>
                <a:cs typeface="Times New Roman" panose="02020603050405020304" pitchFamily="18" charset="0"/>
              </a:rPr>
              <a:t>? </a:t>
            </a:r>
            <a:endParaRPr lang="en-US" sz="24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The main shift seems to be that sexuality, same-sex marriage, and gender are now “apologetics” issues. That wasn’t the case 20 years ago. They didn’t come up in talking to non-Christians, but today they almost always do.</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But I don’t think that’s actually the main shift. The biggest difference is that Christianity used to have cultural familiarity and modest respect. Most Americans not only had a rudimentary knowledge of Christianity but also tended to respect it, or at least feel they ought to show some respect. Also, 20 years ago, the hyper-individualistic narratives (“You have to be true to yourself”; “No one has the right to tell anyone else how to live”) weren’t as deeply entrenched in as many people. Today Christianity is culturally strange and not respected. This is the world in which we share our faith now. </a:t>
            </a:r>
          </a:p>
          <a:p>
            <a:pPr marL="0" marR="0">
              <a:lnSpc>
                <a:spcPct val="150000"/>
              </a:lnSpc>
              <a:spcBef>
                <a:spcPts val="0"/>
              </a:spcBef>
              <a:spcAft>
                <a:spcPts val="0"/>
              </a:spcAft>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39231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In brief and overly generalized, traditional “then” apologetics address the intellectual and epistemological questions/objections to the Christian faith. Contemporary “now” apologetics address existential and experiential questions/objections to the Christian faith.</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This shift in apologetics is explained here: </a:t>
            </a:r>
            <a:r>
              <a:rPr lang="en-US" sz="2000" u="sng" dirty="0">
                <a:solidFill>
                  <a:srgbClr val="0000FF"/>
                </a:solidFill>
                <a:effectLst/>
                <a:latin typeface="+mj-lt"/>
                <a:ea typeface="Calibri" panose="020F0502020204030204" pitchFamily="34" charset="0"/>
                <a:cs typeface="Times New Roman" panose="02020603050405020304" pitchFamily="18" charset="0"/>
                <a:hlinkClick r:id="rId2"/>
              </a:rPr>
              <a:t>Ask and You Shall Evangelize</a:t>
            </a:r>
            <a:endParaRPr lang="en-US" sz="20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33978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5"/>
            </a:pPr>
            <a:r>
              <a:rPr lang="en-US" sz="2000" b="1" dirty="0">
                <a:effectLst/>
                <a:latin typeface="+mj-lt"/>
                <a:ea typeface="Calibri" panose="020F0502020204030204" pitchFamily="34" charset="0"/>
                <a:cs typeface="Times New Roman" panose="02020603050405020304" pitchFamily="18" charset="0"/>
              </a:rPr>
              <a:t>God’s gospel is now embodied in the new community called the church. </a:t>
            </a:r>
            <a:r>
              <a:rPr lang="en-US" sz="2000" dirty="0">
                <a:effectLst/>
                <a:latin typeface="+mj-lt"/>
                <a:ea typeface="Calibri" panose="020F0502020204030204" pitchFamily="34" charset="0"/>
                <a:cs typeface="Garamond" panose="02020404030301010803" pitchFamily="18" charset="0"/>
              </a:rPr>
              <a:t>The true church comprises all who have been </a:t>
            </a:r>
            <a:r>
              <a:rPr lang="en-US" sz="2000" dirty="0">
                <a:solidFill>
                  <a:srgbClr val="FF0000"/>
                </a:solidFill>
                <a:effectLst/>
                <a:latin typeface="+mj-lt"/>
                <a:ea typeface="Calibri" panose="020F0502020204030204" pitchFamily="34" charset="0"/>
                <a:cs typeface="Garamond" panose="02020404030301010803" pitchFamily="18" charset="0"/>
              </a:rPr>
              <a:t>justified </a:t>
            </a:r>
            <a:r>
              <a:rPr lang="en-US" sz="2000" dirty="0">
                <a:effectLst/>
                <a:latin typeface="+mj-lt"/>
                <a:ea typeface="Calibri" panose="020F0502020204030204" pitchFamily="34" charset="0"/>
                <a:cs typeface="Garamond" panose="02020404030301010803" pitchFamily="18" charset="0"/>
              </a:rPr>
              <a:t>by God’s grace through faith alone in Christ alone.</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99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What are the dominant defeaters in contemporary Western civilization? . . . Below six “defeaters” are stated and answered in a nutshell. Why Christianity </a:t>
            </a:r>
            <a:r>
              <a:rPr lang="en-US" sz="2000" i="1" dirty="0">
                <a:effectLst/>
                <a:latin typeface="+mj-lt"/>
                <a:ea typeface="Calibri" panose="020F0502020204030204" pitchFamily="34" charset="0"/>
                <a:cs typeface="Times New Roman" panose="02020603050405020304" pitchFamily="18" charset="0"/>
              </a:rPr>
              <a:t>can’t</a:t>
            </a:r>
            <a:r>
              <a:rPr lang="en-US" sz="2000" dirty="0">
                <a:effectLst/>
                <a:latin typeface="+mj-lt"/>
                <a:ea typeface="Calibri" panose="020F0502020204030204" pitchFamily="34" charset="0"/>
                <a:cs typeface="Times New Roman" panose="02020603050405020304" pitchFamily="18" charset="0"/>
              </a:rPr>
              <a:t> be true – because of: </a:t>
            </a:r>
          </a:p>
          <a:p>
            <a:pPr marL="457200" indent="-457200">
              <a:spcBef>
                <a:spcPts val="0"/>
              </a:spcBef>
              <a:buFont typeface="+mj-lt"/>
              <a:buAutoNum type="arabicPeriod"/>
            </a:pPr>
            <a:r>
              <a:rPr lang="en-US" sz="2000" dirty="0">
                <a:effectLst/>
                <a:latin typeface="+mj-lt"/>
                <a:ea typeface="Calibri" panose="020F0502020204030204" pitchFamily="34" charset="0"/>
                <a:cs typeface="Times New Roman" panose="02020603050405020304" pitchFamily="18" charset="0"/>
              </a:rPr>
              <a:t>The other religions.</a:t>
            </a:r>
          </a:p>
          <a:p>
            <a:pPr marL="457200" indent="-457200">
              <a:spcBef>
                <a:spcPts val="0"/>
              </a:spcBef>
              <a:buFont typeface="+mj-lt"/>
              <a:buAutoNum type="arabicPeriod"/>
            </a:pPr>
            <a:r>
              <a:rPr lang="en-US" sz="2000" dirty="0">
                <a:effectLst/>
                <a:latin typeface="+mj-lt"/>
                <a:ea typeface="Calibri" panose="020F0502020204030204" pitchFamily="34" charset="0"/>
                <a:cs typeface="Times New Roman" panose="02020603050405020304" pitchFamily="18" charset="0"/>
              </a:rPr>
              <a:t>Evil and suffering.</a:t>
            </a:r>
          </a:p>
          <a:p>
            <a:pPr marL="457200" indent="-457200">
              <a:spcBef>
                <a:spcPts val="0"/>
              </a:spcBef>
              <a:buFont typeface="+mj-lt"/>
              <a:buAutoNum type="arabicPeriod"/>
            </a:pPr>
            <a:r>
              <a:rPr lang="en-US" sz="2000" dirty="0">
                <a:effectLst/>
                <a:latin typeface="+mj-lt"/>
                <a:ea typeface="Calibri" panose="020F0502020204030204" pitchFamily="34" charset="0"/>
                <a:cs typeface="Times New Roman" panose="02020603050405020304" pitchFamily="18" charset="0"/>
              </a:rPr>
              <a:t>The ethical straitjacket.</a:t>
            </a:r>
          </a:p>
          <a:p>
            <a:pPr marL="457200" indent="-457200">
              <a:spcBef>
                <a:spcPts val="0"/>
              </a:spcBef>
              <a:buFont typeface="+mj-lt"/>
              <a:buAutoNum type="arabicPeriod"/>
            </a:pPr>
            <a:r>
              <a:rPr lang="en-US" sz="2000" dirty="0">
                <a:effectLst/>
                <a:latin typeface="+mj-lt"/>
                <a:ea typeface="Calibri" panose="020F0502020204030204" pitchFamily="34" charset="0"/>
                <a:cs typeface="Times New Roman" panose="02020603050405020304" pitchFamily="18" charset="0"/>
              </a:rPr>
              <a:t>The record of Christians.</a:t>
            </a:r>
          </a:p>
          <a:p>
            <a:pPr marL="457200" indent="-457200">
              <a:spcBef>
                <a:spcPts val="0"/>
              </a:spcBef>
              <a:buFont typeface="+mj-lt"/>
              <a:buAutoNum type="arabicPeriod"/>
            </a:pPr>
            <a:r>
              <a:rPr lang="en-US" sz="2000" dirty="0">
                <a:effectLst/>
                <a:latin typeface="+mj-lt"/>
                <a:ea typeface="Calibri" panose="020F0502020204030204" pitchFamily="34" charset="0"/>
                <a:cs typeface="Times New Roman" panose="02020603050405020304" pitchFamily="18" charset="0"/>
              </a:rPr>
              <a:t>The angry God.</a:t>
            </a:r>
          </a:p>
          <a:p>
            <a:pPr marL="457200" indent="-457200">
              <a:spcBef>
                <a:spcPts val="0"/>
              </a:spcBef>
              <a:buFont typeface="+mj-lt"/>
              <a:buAutoNum type="arabicPeriod"/>
            </a:pPr>
            <a:r>
              <a:rPr lang="en-US" sz="2000" dirty="0">
                <a:effectLst/>
                <a:latin typeface="+mj-lt"/>
                <a:ea typeface="Calibri" panose="020F0502020204030204" pitchFamily="34" charset="0"/>
                <a:cs typeface="Times New Roman" panose="02020603050405020304" pitchFamily="18" charset="0"/>
              </a:rPr>
              <a:t>The unreliable Bible.</a:t>
            </a:r>
          </a:p>
          <a:p>
            <a:pPr marL="0" marR="0" indent="0">
              <a:lnSpc>
                <a:spcPct val="107000"/>
              </a:lnSpc>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269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marR="0" indent="0">
              <a:lnSpc>
                <a:spcPct val="107000"/>
              </a:lnSpc>
              <a:spcBef>
                <a:spcPts val="0"/>
              </a:spcBef>
              <a:spcAft>
                <a:spcPts val="0"/>
              </a:spcAft>
              <a:buNone/>
            </a:pPr>
            <a:r>
              <a:rPr lang="en-US" sz="2000" b="1" dirty="0">
                <a:effectLst/>
                <a:latin typeface="+mj-lt"/>
                <a:ea typeface="Calibri" panose="020F0502020204030204" pitchFamily="34" charset="0"/>
                <a:cs typeface="Times New Roman" panose="02020603050405020304" pitchFamily="18" charset="0"/>
              </a:rPr>
              <a:t>Apologetics/Questions (notice the indicative statements, as if they are factual)</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Introduction: </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Christian Faith, </a:t>
            </a:r>
            <a:r>
              <a:rPr kumimoji="0" lang="en-US" sz="2000" b="0" i="1"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Apologia</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and </a:t>
            </a:r>
            <a:r>
              <a:rPr kumimoji="0" lang="en-US" sz="2000" b="0" i="1" u="none" strike="noStrike" kern="1200" cap="none" spc="0" normalizeH="0" baseline="0" noProof="0" dirty="0" err="1">
                <a:ln>
                  <a:noFill/>
                </a:ln>
                <a:solidFill>
                  <a:srgbClr val="292934"/>
                </a:solidFill>
                <a:effectLst/>
                <a:uLnTx/>
                <a:uFillTx/>
                <a:latin typeface="Calibri"/>
                <a:ea typeface="Calibri" panose="020F0502020204030204" pitchFamily="34" charset="0"/>
                <a:cs typeface="Times New Roman" panose="02020603050405020304" pitchFamily="18" charset="0"/>
              </a:rPr>
              <a:t>Kategoria</a:t>
            </a:r>
            <a:r>
              <a:rPr kumimoji="0" lang="en-US" sz="2000" b="0" i="1"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(consisting of both proclamation of truth and responding to questions regarding the truth, both proactive and responsive, and a call to receive Jesus Christ)</a:t>
            </a:r>
            <a:r>
              <a:rPr lang="en-US" sz="2000" dirty="0">
                <a:effectLst/>
                <a:latin typeface="+mj-lt"/>
                <a:ea typeface="Calibri" panose="020F0502020204030204" pitchFamily="34" charset="0"/>
                <a:cs typeface="Times New Roman" panose="02020603050405020304" pitchFamily="18" charset="0"/>
              </a:rPr>
              <a:t> </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Questions Non-Christians ask: “Then” and “now”: Shift from Modern to Postmodern, from Christian to Post-Christian, and Plausibility Structures and Defeater Beliefs </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God is Immoral (a “moral monster”) and Morality is Repressive </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Pain, Suffering, and Evil (much less Hell) are Inconsistent with a Good God </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The Exclusivity of Christianity is Arrogant and Oppressive </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Christians and Christianity Have a Checkered and Corrupt History (genocide, injustice, women, slavery, LGBTQIA) </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The Bible Is Not True Which Science Has Proven </a:t>
            </a:r>
          </a:p>
          <a:p>
            <a:pPr marL="0" marR="0">
              <a:lnSpc>
                <a:spcPct val="150000"/>
              </a:lnSpc>
              <a:spcBef>
                <a:spcPts val="0"/>
              </a:spcBef>
              <a:spcAft>
                <a:spcPts val="0"/>
              </a:spcAft>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9026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Seven Types of Apologetics:</a:t>
            </a:r>
            <a:br>
              <a:rPr lang="en-US" sz="4400" dirty="0"/>
            </a:br>
            <a:r>
              <a:rPr lang="en-US" sz="4400" dirty="0"/>
              <a:t>Apologia and </a:t>
            </a:r>
            <a:r>
              <a:rPr lang="en-US" sz="4400" dirty="0" err="1"/>
              <a:t>Kategoria</a:t>
            </a:r>
            <a:endParaRPr lang="en-US" sz="44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38745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latin typeface="+mj-lt"/>
                <a:ea typeface="Calibri" panose="020F0502020204030204" pitchFamily="34" charset="0"/>
              </a:rPr>
              <a:t>Tony Payne, </a:t>
            </a:r>
            <a:r>
              <a:rPr lang="en-US" sz="2000" dirty="0">
                <a:latin typeface="+mj-lt"/>
                <a:ea typeface="Calibri" panose="020F0502020204030204" pitchFamily="34" charset="0"/>
                <a:hlinkClick r:id="rId2"/>
              </a:rPr>
              <a:t>Seven types of 'apologetics’: It might help us understand how apologetics and evangelism relate to each other if we could be clearer about what 'apologetics' actually means. </a:t>
            </a:r>
            <a:r>
              <a:rPr lang="en-US" sz="2000" dirty="0">
                <a:latin typeface="+mj-lt"/>
                <a:ea typeface="Calibri" panose="020F0502020204030204" pitchFamily="34" charset="0"/>
              </a:rPr>
              <a:t>(July 6, 2021)</a:t>
            </a:r>
          </a:p>
          <a:p>
            <a:pPr>
              <a:spcBef>
                <a:spcPts val="0"/>
              </a:spcBef>
            </a:pPr>
            <a:endParaRPr lang="en-US" sz="2000" dirty="0">
              <a:latin typeface="+mj-lt"/>
              <a:ea typeface="Calibri" panose="020F0502020204030204" pitchFamily="34" charset="0"/>
            </a:endParaRPr>
          </a:p>
          <a:p>
            <a:pPr>
              <a:spcBef>
                <a:spcPts val="0"/>
              </a:spcBef>
            </a:pPr>
            <a:endParaRPr lang="en-US" sz="2000" dirty="0">
              <a:latin typeface="+mj-lt"/>
              <a:ea typeface="Calibri" panose="020F0502020204030204" pitchFamily="34" charset="0"/>
            </a:endParaRP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9643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D3589AD-1C68-4691-88C9-17197DC75CA9}"/>
              </a:ext>
            </a:extLst>
          </p:cNvPr>
          <p:cNvSpPr>
            <a:spLocks noGrp="1"/>
          </p:cNvSpPr>
          <p:nvPr>
            <p:ph type="title"/>
          </p:nvPr>
        </p:nvSpPr>
        <p:spPr>
          <a:xfrm>
            <a:off x="457200" y="426456"/>
            <a:ext cx="8229600" cy="990600"/>
          </a:xfrm>
        </p:spPr>
        <p:txBody>
          <a:bodyPr/>
          <a:lstStyle/>
          <a:p>
            <a:endParaRPr lang="en-US"/>
          </a:p>
        </p:txBody>
      </p:sp>
      <p:pic>
        <p:nvPicPr>
          <p:cNvPr id="5" name="Content Placeholder 4">
            <a:extLst>
              <a:ext uri="{FF2B5EF4-FFF2-40B4-BE49-F238E27FC236}">
                <a16:creationId xmlns:a16="http://schemas.microsoft.com/office/drawing/2014/main" id="{DF79F3E5-7DAB-411E-9F02-50B58E9D700C}"/>
              </a:ext>
            </a:extLst>
          </p:cNvPr>
          <p:cNvPicPr>
            <a:picLocks noGrp="1" noChangeAspect="1"/>
          </p:cNvPicPr>
          <p:nvPr>
            <p:ph idx="1"/>
          </p:nvPr>
        </p:nvPicPr>
        <p:blipFill>
          <a:blip r:embed="rId2"/>
          <a:stretch>
            <a:fillRect/>
          </a:stretch>
        </p:blipFill>
        <p:spPr>
          <a:xfrm>
            <a:off x="457200" y="3046974"/>
            <a:ext cx="8229600" cy="1769363"/>
          </a:xfrm>
          <a:noFill/>
        </p:spPr>
      </p:pic>
    </p:spTree>
    <p:extLst>
      <p:ext uri="{BB962C8B-B14F-4D97-AF65-F5344CB8AC3E}">
        <p14:creationId xmlns:p14="http://schemas.microsoft.com/office/powerpoint/2010/main" val="17959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F109D7-7717-48D4-B48D-076066496E97}"/>
              </a:ext>
            </a:extLst>
          </p:cNvPr>
          <p:cNvPicPr>
            <a:picLocks noGrp="1" noChangeAspect="1"/>
          </p:cNvPicPr>
          <p:nvPr>
            <p:ph type="pic" sz="quarter" idx="13"/>
          </p:nvPr>
        </p:nvPicPr>
        <p:blipFill rotWithShape="1">
          <a:blip r:embed="rId2"/>
          <a:stretch/>
        </p:blipFill>
        <p:spPr>
          <a:xfrm>
            <a:off x="457200" y="2222666"/>
            <a:ext cx="8229600" cy="2489454"/>
          </a:xfrm>
          <a:noFill/>
        </p:spPr>
      </p:pic>
    </p:spTree>
    <p:extLst>
      <p:ext uri="{BB962C8B-B14F-4D97-AF65-F5344CB8AC3E}">
        <p14:creationId xmlns:p14="http://schemas.microsoft.com/office/powerpoint/2010/main" val="426249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6EC45F-10F1-4641-B845-54D49EEDB3B0}"/>
              </a:ext>
            </a:extLst>
          </p:cNvPr>
          <p:cNvPicPr>
            <a:picLocks noGrp="1" noChangeAspect="1"/>
          </p:cNvPicPr>
          <p:nvPr>
            <p:ph type="pic" sz="quarter" idx="13"/>
          </p:nvPr>
        </p:nvPicPr>
        <p:blipFill rotWithShape="1">
          <a:blip r:embed="rId2"/>
          <a:stretch/>
        </p:blipFill>
        <p:spPr>
          <a:xfrm>
            <a:off x="457200" y="1821473"/>
            <a:ext cx="8229600" cy="3291840"/>
          </a:xfrm>
          <a:noFill/>
        </p:spPr>
      </p:pic>
    </p:spTree>
    <p:extLst>
      <p:ext uri="{BB962C8B-B14F-4D97-AF65-F5344CB8AC3E}">
        <p14:creationId xmlns:p14="http://schemas.microsoft.com/office/powerpoint/2010/main" val="236795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A1B4F4-465D-440B-AA20-8BCF37ECD08F}"/>
              </a:ext>
            </a:extLst>
          </p:cNvPr>
          <p:cNvPicPr>
            <a:picLocks noGrp="1" noChangeAspect="1"/>
          </p:cNvPicPr>
          <p:nvPr>
            <p:ph type="pic" sz="quarter" idx="13"/>
          </p:nvPr>
        </p:nvPicPr>
        <p:blipFill rotWithShape="1">
          <a:blip r:embed="rId2"/>
          <a:stretch/>
        </p:blipFill>
        <p:spPr>
          <a:xfrm>
            <a:off x="457200" y="1852334"/>
            <a:ext cx="8229600" cy="3230118"/>
          </a:xfrm>
          <a:noFill/>
        </p:spPr>
      </p:pic>
    </p:spTree>
    <p:extLst>
      <p:ext uri="{BB962C8B-B14F-4D97-AF65-F5344CB8AC3E}">
        <p14:creationId xmlns:p14="http://schemas.microsoft.com/office/powerpoint/2010/main" val="311196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FAA031-B1C5-42BA-9417-9EB46DB936D6}"/>
              </a:ext>
            </a:extLst>
          </p:cNvPr>
          <p:cNvPicPr>
            <a:picLocks noGrp="1" noChangeAspect="1"/>
          </p:cNvPicPr>
          <p:nvPr>
            <p:ph type="pic" sz="quarter" idx="13"/>
          </p:nvPr>
        </p:nvPicPr>
        <p:blipFill rotWithShape="1">
          <a:blip r:embed="rId2"/>
          <a:stretch/>
        </p:blipFill>
        <p:spPr>
          <a:xfrm>
            <a:off x="457200" y="1584872"/>
            <a:ext cx="8229600" cy="3765041"/>
          </a:xfrm>
          <a:noFill/>
        </p:spPr>
      </p:pic>
    </p:spTree>
    <p:extLst>
      <p:ext uri="{BB962C8B-B14F-4D97-AF65-F5344CB8AC3E}">
        <p14:creationId xmlns:p14="http://schemas.microsoft.com/office/powerpoint/2010/main" val="151227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l">
              <a:buNone/>
            </a:pPr>
            <a:r>
              <a:rPr lang="en-US" sz="1600" dirty="0">
                <a:solidFill>
                  <a:srgbClr val="1A1A1A"/>
                </a:solidFill>
                <a:effectLst/>
                <a:latin typeface="+mj-lt"/>
              </a:rPr>
              <a:t>Tony Payne, </a:t>
            </a:r>
            <a:r>
              <a:rPr lang="en-US" sz="1600" dirty="0">
                <a:solidFill>
                  <a:srgbClr val="1A1A1A"/>
                </a:solidFill>
                <a:effectLst/>
                <a:latin typeface="+mj-lt"/>
                <a:hlinkClick r:id="rId2"/>
              </a:rPr>
              <a:t>Seven types of 'apologetics': Part 2: God talk, 'positive apologetics' and prosecution—plus some thoughts on why we've become so 'apologetic’ </a:t>
            </a:r>
            <a:r>
              <a:rPr lang="en-US" sz="1600" dirty="0">
                <a:solidFill>
                  <a:srgbClr val="1A1A1A"/>
                </a:solidFill>
                <a:effectLst/>
                <a:latin typeface="+mj-lt"/>
              </a:rPr>
              <a:t>(July 14, 2021)</a:t>
            </a:r>
          </a:p>
          <a:p>
            <a:pPr algn="l">
              <a:buFont typeface="+mj-lt"/>
              <a:buAutoNum type="arabicPeriod"/>
            </a:pPr>
            <a:r>
              <a:rPr lang="en-US" sz="1600" b="1" dirty="0">
                <a:solidFill>
                  <a:srgbClr val="1A1A1A"/>
                </a:solidFill>
                <a:effectLst/>
                <a:latin typeface="+mj-lt"/>
              </a:rPr>
              <a:t>Persuasion</a:t>
            </a:r>
            <a:r>
              <a:rPr lang="en-US" sz="1600" b="0" dirty="0">
                <a:solidFill>
                  <a:srgbClr val="1A1A1A"/>
                </a:solidFill>
                <a:effectLst/>
                <a:latin typeface="+mj-lt"/>
              </a:rPr>
              <a:t>: the reason and argument that takes place when we are actually presenting the gospel.</a:t>
            </a:r>
          </a:p>
          <a:p>
            <a:pPr algn="l">
              <a:buFont typeface="+mj-lt"/>
              <a:buAutoNum type="arabicPeriod"/>
            </a:pPr>
            <a:r>
              <a:rPr lang="en-US" sz="1600" b="1" dirty="0">
                <a:solidFill>
                  <a:srgbClr val="1A1A1A"/>
                </a:solidFill>
                <a:effectLst/>
                <a:latin typeface="+mj-lt"/>
              </a:rPr>
              <a:t>Answering objections</a:t>
            </a:r>
            <a:r>
              <a:rPr lang="en-US" sz="1600" b="0" dirty="0">
                <a:solidFill>
                  <a:srgbClr val="1A1A1A"/>
                </a:solidFill>
                <a:effectLst/>
                <a:latin typeface="+mj-lt"/>
              </a:rPr>
              <a:t>: responding to the questions, objections and accusations that arise in response to the gospel. </a:t>
            </a:r>
          </a:p>
          <a:p>
            <a:pPr algn="l">
              <a:buFont typeface="+mj-lt"/>
              <a:buAutoNum type="arabicPeriod"/>
            </a:pPr>
            <a:r>
              <a:rPr lang="en-US" sz="1600" b="1" dirty="0">
                <a:solidFill>
                  <a:srgbClr val="1A1A1A"/>
                </a:solidFill>
                <a:effectLst/>
                <a:latin typeface="+mj-lt"/>
              </a:rPr>
              <a:t>Pre-emptive objections</a:t>
            </a:r>
            <a:r>
              <a:rPr lang="en-US" sz="1600" b="0" dirty="0">
                <a:solidFill>
                  <a:srgbClr val="1A1A1A"/>
                </a:solidFill>
                <a:effectLst/>
                <a:latin typeface="+mj-lt"/>
              </a:rPr>
              <a:t>: clearing away obstacles or objections before we get to actually explaining the gospel. </a:t>
            </a:r>
          </a:p>
          <a:p>
            <a:pPr algn="l">
              <a:buFont typeface="+mj-lt"/>
              <a:buAutoNum type="arabicPeriod"/>
            </a:pPr>
            <a:r>
              <a:rPr lang="en-US" sz="1600" b="1" dirty="0">
                <a:solidFill>
                  <a:srgbClr val="1A1A1A"/>
                </a:solidFill>
                <a:effectLst/>
                <a:latin typeface="+mj-lt"/>
              </a:rPr>
              <a:t>Building confidence</a:t>
            </a:r>
            <a:r>
              <a:rPr lang="en-US" sz="1600" b="0" dirty="0">
                <a:solidFill>
                  <a:srgbClr val="1A1A1A"/>
                </a:solidFill>
                <a:effectLst/>
                <a:latin typeface="+mj-lt"/>
              </a:rPr>
              <a:t> in Christians by fortifying them against the attacks and objections of the world. </a:t>
            </a: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64350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6"/>
            </a:pPr>
            <a:r>
              <a:rPr lang="en-US" sz="2000" b="1" dirty="0">
                <a:effectLst/>
                <a:latin typeface="+mj-lt"/>
                <a:ea typeface="Calibri" panose="020F0502020204030204" pitchFamily="34" charset="0"/>
                <a:cs typeface="Times New Roman" panose="02020603050405020304" pitchFamily="18" charset="0"/>
              </a:rPr>
              <a:t>God’s gospel requires a response that has eternal consequences. </a:t>
            </a:r>
            <a:r>
              <a:rPr lang="en-US" sz="2000" dirty="0">
                <a:effectLst/>
                <a:latin typeface="+mj-lt"/>
                <a:ea typeface="Calibri" panose="020F0502020204030204" pitchFamily="34" charset="0"/>
                <a:cs typeface="Garamond" panose="02020404030301010803" pitchFamily="18" charset="0"/>
              </a:rPr>
              <a:t>God commands everyone everywhere to believe the_</a:t>
            </a:r>
            <a:r>
              <a:rPr lang="en-US" sz="2000" u="sng" dirty="0">
                <a:effectLst/>
                <a:latin typeface="+mj-lt"/>
                <a:ea typeface="Calibri" panose="020F0502020204030204" pitchFamily="34" charset="0"/>
                <a:cs typeface="Garamond" panose="02020404030301010803" pitchFamily="18" charset="0"/>
              </a:rPr>
              <a:t>	______</a:t>
            </a:r>
            <a:r>
              <a:rPr lang="en-US" sz="2000" dirty="0">
                <a:effectLst/>
                <a:latin typeface="+mj-lt"/>
                <a:ea typeface="Calibri" panose="020F0502020204030204" pitchFamily="34" charset="0"/>
                <a:cs typeface="Garamond" panose="02020404030301010803" pitchFamily="18" charset="0"/>
              </a:rPr>
              <a:t>by turning to Him in repentance and____</a:t>
            </a:r>
            <a:r>
              <a:rPr lang="en-US" sz="2000" u="sng" dirty="0">
                <a:effectLst/>
                <a:latin typeface="+mj-lt"/>
                <a:ea typeface="Calibri" panose="020F0502020204030204" pitchFamily="34" charset="0"/>
                <a:cs typeface="Garamond" panose="02020404030301010803" pitchFamily="18" charset="0"/>
              </a:rPr>
              <a:t>	___</a:t>
            </a:r>
            <a:r>
              <a:rPr lang="en-US" sz="2000" dirty="0">
                <a:effectLst/>
                <a:latin typeface="+mj-lt"/>
                <a:ea typeface="Calibri" panose="020F0502020204030204" pitchFamily="34" charset="0"/>
                <a:cs typeface="Garamond" panose="02020404030301010803" pitchFamily="18" charset="0"/>
              </a:rPr>
              <a:t>the Lord Jesus Christ.</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502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14B24A-040F-46AC-BB0F-A16B277AAA0F}"/>
              </a:ext>
            </a:extLst>
          </p:cNvPr>
          <p:cNvPicPr>
            <a:picLocks noGrp="1" noChangeAspect="1"/>
          </p:cNvPicPr>
          <p:nvPr>
            <p:ph type="pic" sz="quarter" idx="13"/>
          </p:nvPr>
        </p:nvPicPr>
        <p:blipFill rotWithShape="1">
          <a:blip r:embed="rId2"/>
          <a:stretch/>
        </p:blipFill>
        <p:spPr>
          <a:xfrm>
            <a:off x="457200" y="772199"/>
            <a:ext cx="8229600" cy="5390387"/>
          </a:xfrm>
          <a:noFill/>
        </p:spPr>
      </p:pic>
    </p:spTree>
    <p:extLst>
      <p:ext uri="{BB962C8B-B14F-4D97-AF65-F5344CB8AC3E}">
        <p14:creationId xmlns:p14="http://schemas.microsoft.com/office/powerpoint/2010/main" val="427014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A52045-E19D-4B20-93D9-B6FD0C00855A}"/>
              </a:ext>
            </a:extLst>
          </p:cNvPr>
          <p:cNvPicPr>
            <a:picLocks noGrp="1" noChangeAspect="1"/>
          </p:cNvPicPr>
          <p:nvPr>
            <p:ph type="pic" sz="quarter" idx="13"/>
          </p:nvPr>
        </p:nvPicPr>
        <p:blipFill rotWithShape="1">
          <a:blip r:embed="rId2"/>
          <a:stretch/>
        </p:blipFill>
        <p:spPr>
          <a:xfrm>
            <a:off x="457200" y="1389419"/>
            <a:ext cx="8229600" cy="4155948"/>
          </a:xfrm>
          <a:noFill/>
        </p:spPr>
      </p:pic>
    </p:spTree>
    <p:extLst>
      <p:ext uri="{BB962C8B-B14F-4D97-AF65-F5344CB8AC3E}">
        <p14:creationId xmlns:p14="http://schemas.microsoft.com/office/powerpoint/2010/main" val="137160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2A30E1-9F65-4DF4-878C-0F3F8C6E2D6E}"/>
              </a:ext>
            </a:extLst>
          </p:cNvPr>
          <p:cNvPicPr>
            <a:picLocks noGrp="1" noChangeAspect="1"/>
          </p:cNvPicPr>
          <p:nvPr>
            <p:ph type="pic" sz="quarter" idx="13"/>
          </p:nvPr>
        </p:nvPicPr>
        <p:blipFill rotWithShape="1">
          <a:blip r:embed="rId2"/>
          <a:stretch/>
        </p:blipFill>
        <p:spPr>
          <a:xfrm>
            <a:off x="457200" y="689903"/>
            <a:ext cx="8229600" cy="5554979"/>
          </a:xfrm>
          <a:noFill/>
        </p:spPr>
      </p:pic>
    </p:spTree>
    <p:extLst>
      <p:ext uri="{BB962C8B-B14F-4D97-AF65-F5344CB8AC3E}">
        <p14:creationId xmlns:p14="http://schemas.microsoft.com/office/powerpoint/2010/main" val="34005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508289" y="1843087"/>
            <a:ext cx="6282584" cy="1196579"/>
          </a:xfrm>
        </p:spPr>
        <p:txBody>
          <a:bodyPr/>
          <a:lstStyle/>
          <a:p>
            <a:pPr>
              <a:spcBef>
                <a:spcPts val="0"/>
              </a:spcBef>
            </a:pPr>
            <a:r>
              <a:rPr lang="en-US" altLang="en-US" sz="4400" dirty="0">
                <a:latin typeface="+mj-lt"/>
              </a:rPr>
              <a:t>Tactics in Defending </a:t>
            </a:r>
            <a:br>
              <a:rPr lang="en-US" altLang="en-US" sz="4400" dirty="0">
                <a:latin typeface="+mj-lt"/>
              </a:rPr>
            </a:br>
            <a:r>
              <a:rPr lang="en-US" altLang="en-US" sz="4400" dirty="0">
                <a:latin typeface="+mj-lt"/>
              </a:rPr>
              <a:t>the Faith: Columbo</a:t>
            </a:r>
          </a:p>
        </p:txBody>
      </p:sp>
      <p:sp>
        <p:nvSpPr>
          <p:cNvPr id="36867" name="Subtitle 2"/>
          <p:cNvSpPr>
            <a:spLocks noGrp="1"/>
          </p:cNvSpPr>
          <p:nvPr>
            <p:ph type="subTitle" idx="1"/>
          </p:nvPr>
        </p:nvSpPr>
        <p:spPr/>
        <p:txBody>
          <a:bodyPr/>
          <a:lstStyle/>
          <a:p>
            <a:r>
              <a:rPr lang="en-US" altLang="en-US" dirty="0">
                <a:latin typeface="+mj-lt"/>
              </a:rPr>
              <a:t>Greg </a:t>
            </a:r>
            <a:r>
              <a:rPr lang="en-US" altLang="en-US" dirty="0" err="1">
                <a:latin typeface="+mj-lt"/>
              </a:rPr>
              <a:t>Koukl</a:t>
            </a:r>
            <a:r>
              <a:rPr lang="en-US" altLang="en-US" dirty="0">
                <a:latin typeface="+mj-lt"/>
              </a:rPr>
              <a:t> </a:t>
            </a:r>
          </a:p>
          <a:p>
            <a:r>
              <a:rPr lang="en-US" altLang="en-US" dirty="0">
                <a:latin typeface="+mj-lt"/>
              </a:rPr>
              <a:t>Stand To Reason, Founder and President</a:t>
            </a:r>
          </a:p>
        </p:txBody>
      </p:sp>
    </p:spTree>
    <p:extLst>
      <p:ext uri="{BB962C8B-B14F-4D97-AF65-F5344CB8AC3E}">
        <p14:creationId xmlns:p14="http://schemas.microsoft.com/office/powerpoint/2010/main" val="31401344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The Columbo tactic asks one opening question, requesting permission, with two important follow up questions.  </a:t>
            </a:r>
          </a:p>
          <a:p>
            <a:pPr marL="457200" marR="0" indent="-457200">
              <a:spcBef>
                <a:spcPts val="0"/>
              </a:spcBef>
              <a:spcAft>
                <a:spcPts val="0"/>
              </a:spcAft>
              <a:buFont typeface="+mj-lt"/>
              <a:buAutoNum type="arabicPeriod"/>
            </a:pPr>
            <a:r>
              <a:rPr lang="en-US" sz="2000" dirty="0">
                <a:effectLst/>
                <a:latin typeface="+mj-lt"/>
                <a:ea typeface="Calibri" panose="020F0502020204030204" pitchFamily="34" charset="0"/>
                <a:cs typeface="Times New Roman" panose="02020603050405020304" pitchFamily="18" charset="0"/>
              </a:rPr>
              <a:t>May I ask you a question?</a:t>
            </a: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68217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2"/>
            </a:pPr>
            <a:r>
              <a:rPr lang="en-US" sz="2000" dirty="0">
                <a:effectLst/>
                <a:latin typeface="+mj-lt"/>
                <a:ea typeface="Calibri" panose="020F0502020204030204" pitchFamily="34" charset="0"/>
                <a:cs typeface="Times New Roman" panose="02020603050405020304" pitchFamily="18" charset="0"/>
              </a:rPr>
              <a:t>What do you mean by that? (or some variation) </a:t>
            </a:r>
          </a:p>
          <a:p>
            <a:pPr marL="0" marR="0">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This question accomplishes five important objectives. </a:t>
            </a:r>
          </a:p>
          <a:p>
            <a:pPr marL="342900" marR="0" lvl="0" indent="-342900">
              <a:spcBef>
                <a:spcPts val="0"/>
              </a:spcBef>
              <a:spcAft>
                <a:spcPts val="0"/>
              </a:spcAft>
              <a:buFont typeface="+mj-lt"/>
              <a:buAutoNum type="arabicParenR"/>
            </a:pPr>
            <a:r>
              <a:rPr lang="en-US" sz="2000" dirty="0">
                <a:effectLst/>
                <a:latin typeface="+mj-lt"/>
                <a:ea typeface="Calibri" panose="020F0502020204030204" pitchFamily="34" charset="0"/>
                <a:cs typeface="Times New Roman" panose="02020603050405020304" pitchFamily="18" charset="0"/>
              </a:rPr>
              <a:t>It immediately engages the non-believer in an interactive way.</a:t>
            </a:r>
          </a:p>
          <a:p>
            <a:pPr marL="342900" marR="0" lvl="0" indent="-342900">
              <a:spcBef>
                <a:spcPts val="0"/>
              </a:spcBef>
              <a:spcAft>
                <a:spcPts val="0"/>
              </a:spcAft>
              <a:buFont typeface="+mj-lt"/>
              <a:buAutoNum type="arabicParenR"/>
            </a:pPr>
            <a:r>
              <a:rPr lang="en-US" sz="2000" dirty="0">
                <a:effectLst/>
                <a:latin typeface="+mj-lt"/>
                <a:ea typeface="Calibri" panose="020F0502020204030204" pitchFamily="34" charset="0"/>
                <a:cs typeface="Times New Roman" panose="02020603050405020304" pitchFamily="18" charset="0"/>
              </a:rPr>
              <a:t>It flatters the non-believer because it shows genuine interest in his or her view.  </a:t>
            </a:r>
          </a:p>
          <a:p>
            <a:pPr marL="342900" marR="0" lvl="0" indent="-342900">
              <a:spcBef>
                <a:spcPts val="0"/>
              </a:spcBef>
              <a:spcAft>
                <a:spcPts val="0"/>
              </a:spcAft>
              <a:buFont typeface="+mj-lt"/>
              <a:buAutoNum type="arabicParenR"/>
            </a:pPr>
            <a:r>
              <a:rPr lang="en-US" sz="2000" dirty="0">
                <a:effectLst/>
                <a:latin typeface="+mj-lt"/>
                <a:ea typeface="Calibri" panose="020F0502020204030204" pitchFamily="34" charset="0"/>
                <a:cs typeface="Times New Roman" panose="02020603050405020304" pitchFamily="18" charset="0"/>
              </a:rPr>
              <a:t>It forces the non-believer to think more carefully and more precisely maybe for the first time about his intended meaning.  </a:t>
            </a:r>
          </a:p>
          <a:p>
            <a:pPr marL="342900" marR="0" lvl="0" indent="-342900">
              <a:spcBef>
                <a:spcPts val="0"/>
              </a:spcBef>
              <a:spcAft>
                <a:spcPts val="0"/>
              </a:spcAft>
              <a:buFont typeface="+mj-lt"/>
              <a:buAutoNum type="arabicParenR"/>
            </a:pPr>
            <a:r>
              <a:rPr lang="en-US" sz="2000" dirty="0">
                <a:effectLst/>
                <a:latin typeface="+mj-lt"/>
                <a:ea typeface="Calibri" panose="020F0502020204030204" pitchFamily="34" charset="0"/>
                <a:cs typeface="Times New Roman" panose="02020603050405020304" pitchFamily="18" charset="0"/>
              </a:rPr>
              <a:t>It gives you valuable information about the non-believer’s exact position. </a:t>
            </a:r>
          </a:p>
          <a:p>
            <a:pPr marL="342900" marR="0" lvl="0" indent="-342900">
              <a:spcBef>
                <a:spcPts val="0"/>
              </a:spcBef>
              <a:spcAft>
                <a:spcPts val="0"/>
              </a:spcAft>
              <a:buFont typeface="+mj-lt"/>
              <a:buAutoNum type="arabicParenR"/>
            </a:pPr>
            <a:r>
              <a:rPr lang="en-US" sz="2000" dirty="0">
                <a:effectLst/>
                <a:latin typeface="+mj-lt"/>
                <a:ea typeface="Calibri" panose="020F0502020204030204" pitchFamily="34" charset="0"/>
                <a:cs typeface="Times New Roman" panose="02020603050405020304" pitchFamily="18" charset="0"/>
              </a:rPr>
              <a:t>It positions the non-believer in the defensive position while placing you in control of the conversation.  </a:t>
            </a: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34006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457200" marR="0" indent="-457200">
              <a:spcBef>
                <a:spcPts val="0"/>
              </a:spcBef>
              <a:spcAft>
                <a:spcPts val="0"/>
              </a:spcAft>
              <a:buFont typeface="+mj-lt"/>
              <a:buAutoNum type="arabicPeriod" startAt="3"/>
            </a:pPr>
            <a:r>
              <a:rPr lang="en-US" sz="2000" dirty="0">
                <a:effectLst/>
                <a:latin typeface="+mj-lt"/>
                <a:ea typeface="Calibri" panose="020F0502020204030204" pitchFamily="34" charset="0"/>
                <a:cs typeface="Times New Roman" panose="02020603050405020304" pitchFamily="18" charset="0"/>
              </a:rPr>
              <a:t>How did you come to that conclusion? </a:t>
            </a:r>
          </a:p>
          <a:p>
            <a:pPr>
              <a:spcBef>
                <a:spcPts val="0"/>
              </a:spcBef>
            </a:pPr>
            <a:r>
              <a:rPr lang="en-US" sz="2000" dirty="0">
                <a:effectLst/>
                <a:latin typeface="+mj-lt"/>
                <a:ea typeface="Calibri" panose="020F0502020204030204" pitchFamily="34" charset="0"/>
                <a:cs typeface="Times New Roman" panose="02020603050405020304" pitchFamily="18" charset="0"/>
              </a:rPr>
              <a:t>This question graciously assumes that the non-believer has actually reached a conclusion that he has reasons for his view and has not merely asserted it carte-blanche.  It will give him a chance to express his rationale, if he has one. It will also give you more material to work with in addressing his objections. It ultimately shifts the burden of proof to the other person, which is where it often belongs. </a:t>
            </a:r>
          </a:p>
          <a:p>
            <a:pPr>
              <a:spcBef>
                <a:spcPts val="0"/>
              </a:spcBef>
            </a:pPr>
            <a:r>
              <a:rPr lang="en-US" sz="2000" dirty="0">
                <a:effectLst/>
                <a:latin typeface="+mj-lt"/>
                <a:ea typeface="Calibri" panose="020F0502020204030204" pitchFamily="34" charset="0"/>
                <a:cs typeface="Times New Roman" panose="02020603050405020304" pitchFamily="18" charset="0"/>
              </a:rPr>
              <a:t>The key to this step is paying close attention to the answer to the question, “How did you come to that conclusion?”</a:t>
            </a:r>
          </a:p>
          <a:p>
            <a:pPr marL="342900" marR="0" lvl="0" indent="-342900">
              <a:spcBef>
                <a:spcPts val="0"/>
              </a:spcBef>
              <a:spcAft>
                <a:spcPts val="0"/>
              </a:spcAft>
              <a:buFont typeface="Symbol" panose="05050102010706020507" pitchFamily="18" charset="2"/>
              <a:buChar char=""/>
            </a:pPr>
            <a:r>
              <a:rPr lang="en-US" sz="2000" dirty="0">
                <a:effectLst/>
                <a:latin typeface="+mj-lt"/>
                <a:ea typeface="Calibri" panose="020F0502020204030204" pitchFamily="34" charset="0"/>
                <a:cs typeface="Times New Roman" panose="02020603050405020304" pitchFamily="18" charset="0"/>
              </a:rPr>
              <a:t>Are there any blatant weaknesses in the view?</a:t>
            </a:r>
          </a:p>
          <a:p>
            <a:pPr marL="342900" marR="0" lvl="0" indent="-342900">
              <a:spcBef>
                <a:spcPts val="0"/>
              </a:spcBef>
              <a:spcAft>
                <a:spcPts val="0"/>
              </a:spcAft>
              <a:buFont typeface="Symbol" panose="05050102010706020507" pitchFamily="18" charset="2"/>
              <a:buChar char=""/>
            </a:pPr>
            <a:r>
              <a:rPr lang="en-US" sz="2000" dirty="0">
                <a:effectLst/>
                <a:latin typeface="+mj-lt"/>
                <a:ea typeface="Calibri" panose="020F0502020204030204" pitchFamily="34" charset="0"/>
                <a:cs typeface="Times New Roman" panose="02020603050405020304" pitchFamily="18" charset="0"/>
              </a:rPr>
              <a:t>Do the conclusions follow from the evidence?</a:t>
            </a:r>
          </a:p>
          <a:p>
            <a:pPr marL="342900" marR="0" lvl="0" indent="-342900">
              <a:spcBef>
                <a:spcPts val="0"/>
              </a:spcBef>
              <a:spcAft>
                <a:spcPts val="0"/>
              </a:spcAft>
              <a:buFont typeface="Symbol" panose="05050102010706020507" pitchFamily="18" charset="2"/>
              <a:buChar char=""/>
            </a:pPr>
            <a:r>
              <a:rPr lang="en-US" sz="2000" dirty="0">
                <a:effectLst/>
                <a:latin typeface="+mj-lt"/>
                <a:ea typeface="Calibri" panose="020F0502020204030204" pitchFamily="34" charset="0"/>
                <a:cs typeface="Times New Roman" panose="02020603050405020304" pitchFamily="18" charset="0"/>
              </a:rPr>
              <a:t>Can you question any underlying assumptions?</a:t>
            </a:r>
          </a:p>
          <a:p>
            <a:pPr marL="342900" marR="0" lvl="0" indent="-342900">
              <a:spcBef>
                <a:spcPts val="0"/>
              </a:spcBef>
              <a:spcAft>
                <a:spcPts val="0"/>
              </a:spcAft>
              <a:buFont typeface="Symbol" panose="05050102010706020507" pitchFamily="18" charset="2"/>
              <a:buChar char=""/>
            </a:pPr>
            <a:r>
              <a:rPr lang="en-US" sz="2000" dirty="0">
                <a:effectLst/>
                <a:latin typeface="+mj-lt"/>
                <a:ea typeface="Calibri" panose="020F0502020204030204" pitchFamily="34" charset="0"/>
                <a:cs typeface="Times New Roman" panose="02020603050405020304" pitchFamily="18" charset="0"/>
              </a:rPr>
              <a:t>Is there a misstep, a non-sequitur, a fallacy, or a failing of some sort?</a:t>
            </a: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29267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508289" y="1843087"/>
            <a:ext cx="6282584" cy="1196579"/>
          </a:xfrm>
        </p:spPr>
        <p:txBody>
          <a:bodyPr/>
          <a:lstStyle/>
          <a:p>
            <a:pPr>
              <a:spcBef>
                <a:spcPts val="0"/>
              </a:spcBef>
            </a:pPr>
            <a:r>
              <a:rPr lang="en-US" dirty="0">
                <a:latin typeface="+mj-lt"/>
                <a:ea typeface="Calibri" panose="020F0502020204030204" pitchFamily="34" charset="0"/>
                <a:cs typeface="Times New Roman" panose="02020603050405020304" pitchFamily="18" charset="0"/>
              </a:rPr>
              <a:t>Two Ways to Live</a:t>
            </a:r>
            <a:endParaRPr lang="en-US" altLang="en-US" dirty="0">
              <a:latin typeface="+mj-lt"/>
            </a:endParaRPr>
          </a:p>
        </p:txBody>
      </p:sp>
      <p:sp>
        <p:nvSpPr>
          <p:cNvPr id="36867" name="Subtitle 2"/>
          <p:cNvSpPr>
            <a:spLocks noGrp="1"/>
          </p:cNvSpPr>
          <p:nvPr>
            <p:ph type="subTitle" idx="1"/>
          </p:nvPr>
        </p:nvSpPr>
        <p:spPr/>
        <p:txBody>
          <a:bodyPr/>
          <a:lstStyle/>
          <a:p>
            <a:endParaRPr lang="en-US" altLang="en-US" dirty="0">
              <a:latin typeface="+mj-lt"/>
            </a:endParaRPr>
          </a:p>
        </p:txBody>
      </p:sp>
    </p:spTree>
    <p:extLst>
      <p:ext uri="{BB962C8B-B14F-4D97-AF65-F5344CB8AC3E}">
        <p14:creationId xmlns:p14="http://schemas.microsoft.com/office/powerpoint/2010/main" val="17061563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latin typeface="+mj-lt"/>
                <a:ea typeface="Calibri" panose="020F0502020204030204" pitchFamily="34" charset="0"/>
              </a:rPr>
              <a:t>Tony Payne, </a:t>
            </a:r>
            <a:r>
              <a:rPr lang="en-US" sz="2000" dirty="0">
                <a:effectLst/>
                <a:latin typeface="+mj-lt"/>
                <a:ea typeface="Calibri" panose="020F0502020204030204" pitchFamily="34" charset="0"/>
                <a:hlinkClick r:id="rId2"/>
              </a:rPr>
              <a:t>Changes to 'Two Ways to Live'</a:t>
            </a:r>
            <a:endParaRPr lang="en-US" sz="2000" dirty="0">
              <a:effectLst/>
              <a:latin typeface="+mj-lt"/>
              <a:ea typeface="Calibri" panose="020F0502020204030204" pitchFamily="34" charset="0"/>
            </a:endParaRP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71059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2ED20B-267B-4696-8E55-99A349EBF8E7}"/>
              </a:ext>
            </a:extLst>
          </p:cNvPr>
          <p:cNvPicPr>
            <a:picLocks noGrp="1" noChangeAspect="1"/>
          </p:cNvPicPr>
          <p:nvPr>
            <p:ph type="pic" sz="quarter" idx="13"/>
          </p:nvPr>
        </p:nvPicPr>
        <p:blipFill rotWithShape="1">
          <a:blip r:embed="rId2"/>
          <a:stretch/>
        </p:blipFill>
        <p:spPr>
          <a:xfrm>
            <a:off x="2169827" y="387684"/>
            <a:ext cx="4804346" cy="6159418"/>
          </a:xfrm>
          <a:noFill/>
        </p:spPr>
      </p:pic>
    </p:spTree>
    <p:extLst>
      <p:ext uri="{BB962C8B-B14F-4D97-AF65-F5344CB8AC3E}">
        <p14:creationId xmlns:p14="http://schemas.microsoft.com/office/powerpoint/2010/main" val="192235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6"/>
            </a:pPr>
            <a:r>
              <a:rPr lang="en-US" sz="2000" b="1" dirty="0">
                <a:effectLst/>
                <a:latin typeface="+mj-lt"/>
                <a:ea typeface="Calibri" panose="020F0502020204030204" pitchFamily="34" charset="0"/>
                <a:cs typeface="Times New Roman" panose="02020603050405020304" pitchFamily="18" charset="0"/>
              </a:rPr>
              <a:t>God’s gospel requires a response that has eternal consequences. </a:t>
            </a:r>
            <a:r>
              <a:rPr lang="en-US" sz="2000" dirty="0">
                <a:effectLst/>
                <a:latin typeface="+mj-lt"/>
                <a:ea typeface="Calibri" panose="020F0502020204030204" pitchFamily="34" charset="0"/>
                <a:cs typeface="Garamond" panose="02020404030301010803" pitchFamily="18" charset="0"/>
              </a:rPr>
              <a:t>God commands everyone everywhere to believe the </a:t>
            </a:r>
            <a:r>
              <a:rPr lang="en-US" sz="2000" dirty="0">
                <a:solidFill>
                  <a:srgbClr val="FF0000"/>
                </a:solidFill>
                <a:effectLst/>
                <a:latin typeface="+mj-lt"/>
                <a:ea typeface="Calibri" panose="020F0502020204030204" pitchFamily="34" charset="0"/>
                <a:cs typeface="Garamond" panose="02020404030301010803" pitchFamily="18" charset="0"/>
              </a:rPr>
              <a:t>gospel</a:t>
            </a:r>
            <a:r>
              <a:rPr lang="en-US" sz="2000" dirty="0">
                <a:solidFill>
                  <a:srgbClr val="FF0000"/>
                </a:solidFill>
                <a:latin typeface="+mj-lt"/>
                <a:ea typeface="Calibri" panose="020F0502020204030204" pitchFamily="34" charset="0"/>
                <a:cs typeface="Garamond" panose="02020404030301010803" pitchFamily="18" charset="0"/>
              </a:rPr>
              <a:t> </a:t>
            </a:r>
            <a:r>
              <a:rPr lang="en-US" sz="2000" dirty="0">
                <a:effectLst/>
                <a:latin typeface="+mj-lt"/>
                <a:ea typeface="Calibri" panose="020F0502020204030204" pitchFamily="34" charset="0"/>
                <a:cs typeface="Garamond" panose="02020404030301010803" pitchFamily="18" charset="0"/>
              </a:rPr>
              <a:t>by turning to Him in repentance and </a:t>
            </a:r>
            <a:r>
              <a:rPr lang="en-US" sz="2000" dirty="0">
                <a:solidFill>
                  <a:srgbClr val="FF0000"/>
                </a:solidFill>
                <a:effectLst/>
                <a:latin typeface="+mj-lt"/>
                <a:ea typeface="Calibri" panose="020F0502020204030204" pitchFamily="34" charset="0"/>
                <a:cs typeface="Garamond" panose="02020404030301010803" pitchFamily="18" charset="0"/>
              </a:rPr>
              <a:t>receiving</a:t>
            </a:r>
            <a:r>
              <a:rPr lang="en-US" sz="2000" dirty="0">
                <a:solidFill>
                  <a:srgbClr val="FF0000"/>
                </a:solidFill>
                <a:latin typeface="+mj-lt"/>
                <a:ea typeface="Calibri" panose="020F0502020204030204" pitchFamily="34" charset="0"/>
                <a:cs typeface="Garamond" panose="02020404030301010803" pitchFamily="18" charset="0"/>
              </a:rPr>
              <a:t> </a:t>
            </a:r>
            <a:r>
              <a:rPr lang="en-US" sz="2000" dirty="0">
                <a:effectLst/>
                <a:latin typeface="+mj-lt"/>
                <a:ea typeface="Calibri" panose="020F0502020204030204" pitchFamily="34" charset="0"/>
                <a:cs typeface="Garamond" panose="02020404030301010803" pitchFamily="18" charset="0"/>
              </a:rPr>
              <a:t>the Lord Jesus Christ.</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3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3547D4-441E-41BE-94A4-AB10BDF0AB6D}"/>
              </a:ext>
            </a:extLst>
          </p:cNvPr>
          <p:cNvPicPr>
            <a:picLocks noGrp="1" noChangeAspect="1"/>
          </p:cNvPicPr>
          <p:nvPr>
            <p:ph type="pic" sz="quarter" idx="13"/>
          </p:nvPr>
        </p:nvPicPr>
        <p:blipFill rotWithShape="1">
          <a:blip r:embed="rId2"/>
          <a:stretch/>
        </p:blipFill>
        <p:spPr>
          <a:xfrm>
            <a:off x="457200" y="628181"/>
            <a:ext cx="8229600" cy="5678423"/>
          </a:xfrm>
          <a:noFill/>
        </p:spPr>
      </p:pic>
    </p:spTree>
    <p:extLst>
      <p:ext uri="{BB962C8B-B14F-4D97-AF65-F5344CB8AC3E}">
        <p14:creationId xmlns:p14="http://schemas.microsoft.com/office/powerpoint/2010/main" val="60546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5296E6-6086-404E-9890-CDC894694EBC}"/>
              </a:ext>
            </a:extLst>
          </p:cNvPr>
          <p:cNvPicPr>
            <a:picLocks noGrp="1" noChangeAspect="1"/>
          </p:cNvPicPr>
          <p:nvPr>
            <p:ph type="pic" sz="quarter" idx="13"/>
          </p:nvPr>
        </p:nvPicPr>
        <p:blipFill rotWithShape="1">
          <a:blip r:embed="rId2"/>
          <a:stretch/>
        </p:blipFill>
        <p:spPr>
          <a:xfrm>
            <a:off x="457200" y="803061"/>
            <a:ext cx="8229600" cy="5328664"/>
          </a:xfrm>
          <a:noFill/>
        </p:spPr>
      </p:pic>
    </p:spTree>
    <p:extLst>
      <p:ext uri="{BB962C8B-B14F-4D97-AF65-F5344CB8AC3E}">
        <p14:creationId xmlns:p14="http://schemas.microsoft.com/office/powerpoint/2010/main" val="342673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A43F4A-456B-46D5-AD8F-9DEEF3458B42}"/>
              </a:ext>
            </a:extLst>
          </p:cNvPr>
          <p:cNvPicPr>
            <a:picLocks noGrp="1" noChangeAspect="1"/>
          </p:cNvPicPr>
          <p:nvPr>
            <p:ph type="pic" sz="quarter" idx="13"/>
          </p:nvPr>
        </p:nvPicPr>
        <p:blipFill rotWithShape="1">
          <a:blip r:embed="rId2"/>
          <a:stretch/>
        </p:blipFill>
        <p:spPr>
          <a:xfrm>
            <a:off x="457200" y="875069"/>
            <a:ext cx="8229600" cy="5184647"/>
          </a:xfrm>
          <a:noFill/>
        </p:spPr>
      </p:pic>
    </p:spTree>
    <p:extLst>
      <p:ext uri="{BB962C8B-B14F-4D97-AF65-F5344CB8AC3E}">
        <p14:creationId xmlns:p14="http://schemas.microsoft.com/office/powerpoint/2010/main" val="208846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E9A2F6-03CA-4E7A-B387-7FEF9B2CC33D}"/>
              </a:ext>
            </a:extLst>
          </p:cNvPr>
          <p:cNvPicPr>
            <a:picLocks noGrp="1" noChangeAspect="1"/>
          </p:cNvPicPr>
          <p:nvPr>
            <p:ph type="pic" sz="quarter" idx="13"/>
          </p:nvPr>
        </p:nvPicPr>
        <p:blipFill rotWithShape="1">
          <a:blip r:embed="rId2"/>
          <a:stretch/>
        </p:blipFill>
        <p:spPr>
          <a:xfrm>
            <a:off x="2437641" y="393194"/>
            <a:ext cx="4166234" cy="6172200"/>
          </a:xfrm>
          <a:noFill/>
        </p:spPr>
      </p:pic>
    </p:spTree>
    <p:extLst>
      <p:ext uri="{BB962C8B-B14F-4D97-AF65-F5344CB8AC3E}">
        <p14:creationId xmlns:p14="http://schemas.microsoft.com/office/powerpoint/2010/main" val="66284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E352FB-24AB-4F9F-B7E2-15CBE3EB16FC}"/>
              </a:ext>
            </a:extLst>
          </p:cNvPr>
          <p:cNvPicPr>
            <a:picLocks noGrp="1" noChangeAspect="1"/>
          </p:cNvPicPr>
          <p:nvPr>
            <p:ph type="pic" sz="quarter" idx="13"/>
          </p:nvPr>
        </p:nvPicPr>
        <p:blipFill rotWithShape="1">
          <a:blip r:embed="rId2"/>
          <a:stretch/>
        </p:blipFill>
        <p:spPr>
          <a:xfrm>
            <a:off x="2054338" y="387684"/>
            <a:ext cx="5035324" cy="6159418"/>
          </a:xfrm>
          <a:noFill/>
        </p:spPr>
      </p:pic>
    </p:spTree>
    <p:extLst>
      <p:ext uri="{BB962C8B-B14F-4D97-AF65-F5344CB8AC3E}">
        <p14:creationId xmlns:p14="http://schemas.microsoft.com/office/powerpoint/2010/main" val="153621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8554BF-0190-425E-8AA0-506F10844568}"/>
              </a:ext>
            </a:extLst>
          </p:cNvPr>
          <p:cNvPicPr>
            <a:picLocks noGrp="1" noChangeAspect="1"/>
          </p:cNvPicPr>
          <p:nvPr>
            <p:ph type="pic" sz="quarter" idx="13"/>
          </p:nvPr>
        </p:nvPicPr>
        <p:blipFill rotWithShape="1">
          <a:blip r:embed="rId2"/>
          <a:stretch/>
        </p:blipFill>
        <p:spPr>
          <a:xfrm>
            <a:off x="2723105" y="393194"/>
            <a:ext cx="3595306" cy="6172200"/>
          </a:xfrm>
          <a:noFill/>
        </p:spPr>
      </p:pic>
    </p:spTree>
    <p:extLst>
      <p:ext uri="{BB962C8B-B14F-4D97-AF65-F5344CB8AC3E}">
        <p14:creationId xmlns:p14="http://schemas.microsoft.com/office/powerpoint/2010/main" val="66473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433BD1-CE86-4E5D-8944-A97E43BCFAB9}"/>
              </a:ext>
            </a:extLst>
          </p:cNvPr>
          <p:cNvPicPr>
            <a:picLocks noGrp="1" noChangeAspect="1"/>
          </p:cNvPicPr>
          <p:nvPr>
            <p:ph type="pic" sz="quarter" idx="13"/>
          </p:nvPr>
        </p:nvPicPr>
        <p:blipFill rotWithShape="1">
          <a:blip r:embed="rId2"/>
          <a:stretch/>
        </p:blipFill>
        <p:spPr>
          <a:xfrm>
            <a:off x="2244760" y="393194"/>
            <a:ext cx="4551996" cy="6172200"/>
          </a:xfrm>
          <a:noFill/>
        </p:spPr>
      </p:pic>
    </p:spTree>
    <p:extLst>
      <p:ext uri="{BB962C8B-B14F-4D97-AF65-F5344CB8AC3E}">
        <p14:creationId xmlns:p14="http://schemas.microsoft.com/office/powerpoint/2010/main" val="22752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B6B05F-C146-416D-8190-A09DC969E0B6}"/>
              </a:ext>
            </a:extLst>
          </p:cNvPr>
          <p:cNvPicPr>
            <a:picLocks noGrp="1" noChangeAspect="1"/>
          </p:cNvPicPr>
          <p:nvPr>
            <p:ph type="pic" sz="quarter" idx="13"/>
          </p:nvPr>
        </p:nvPicPr>
        <p:blipFill rotWithShape="1">
          <a:blip r:embed="rId2"/>
          <a:stretch/>
        </p:blipFill>
        <p:spPr>
          <a:xfrm>
            <a:off x="2792542" y="393194"/>
            <a:ext cx="3456432" cy="6172200"/>
          </a:xfrm>
          <a:noFill/>
        </p:spPr>
      </p:pic>
    </p:spTree>
    <p:extLst>
      <p:ext uri="{BB962C8B-B14F-4D97-AF65-F5344CB8AC3E}">
        <p14:creationId xmlns:p14="http://schemas.microsoft.com/office/powerpoint/2010/main" val="117138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9F6ED4-8324-4E39-BCF5-E3544DB00A27}"/>
              </a:ext>
            </a:extLst>
          </p:cNvPr>
          <p:cNvPicPr>
            <a:picLocks noGrp="1" noChangeAspect="1"/>
          </p:cNvPicPr>
          <p:nvPr>
            <p:ph type="pic" sz="quarter" idx="13"/>
          </p:nvPr>
        </p:nvPicPr>
        <p:blipFill rotWithShape="1">
          <a:blip r:embed="rId2"/>
          <a:stretch/>
        </p:blipFill>
        <p:spPr>
          <a:xfrm>
            <a:off x="2221614" y="393194"/>
            <a:ext cx="4598288" cy="6172200"/>
          </a:xfrm>
          <a:noFill/>
        </p:spPr>
      </p:pic>
    </p:spTree>
    <p:extLst>
      <p:ext uri="{BB962C8B-B14F-4D97-AF65-F5344CB8AC3E}">
        <p14:creationId xmlns:p14="http://schemas.microsoft.com/office/powerpoint/2010/main" val="367970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F64EB9-E1B0-4E0F-AFAD-EAF0896C8406}"/>
              </a:ext>
            </a:extLst>
          </p:cNvPr>
          <p:cNvPicPr>
            <a:picLocks noGrp="1" noChangeAspect="1"/>
          </p:cNvPicPr>
          <p:nvPr>
            <p:ph type="pic" sz="quarter" idx="13"/>
          </p:nvPr>
        </p:nvPicPr>
        <p:blipFill rotWithShape="1">
          <a:blip r:embed="rId2"/>
          <a:stretch/>
        </p:blipFill>
        <p:spPr>
          <a:xfrm>
            <a:off x="2877410" y="393194"/>
            <a:ext cx="3286696" cy="6172200"/>
          </a:xfrm>
          <a:noFill/>
        </p:spPr>
      </p:pic>
    </p:spTree>
    <p:extLst>
      <p:ext uri="{BB962C8B-B14F-4D97-AF65-F5344CB8AC3E}">
        <p14:creationId xmlns:p14="http://schemas.microsoft.com/office/powerpoint/2010/main" val="146418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508289" y="1843087"/>
            <a:ext cx="6282584" cy="1196579"/>
          </a:xfrm>
        </p:spPr>
        <p:txBody>
          <a:bodyPr/>
          <a:lstStyle/>
          <a:p>
            <a:pPr>
              <a:spcBef>
                <a:spcPts val="0"/>
              </a:spcBef>
            </a:pPr>
            <a:r>
              <a:rPr lang="en-US" dirty="0">
                <a:latin typeface="+mj-lt"/>
                <a:ea typeface="Calibri" panose="020F0502020204030204" pitchFamily="34" charset="0"/>
                <a:cs typeface="Times New Roman" panose="02020603050405020304" pitchFamily="18" charset="0"/>
              </a:rPr>
              <a:t>Introduction</a:t>
            </a:r>
            <a:endParaRPr lang="en-US" altLang="en-US" dirty="0">
              <a:latin typeface="+mj-lt"/>
            </a:endParaRPr>
          </a:p>
        </p:txBody>
      </p:sp>
      <p:sp>
        <p:nvSpPr>
          <p:cNvPr id="36867" name="Subtitle 2"/>
          <p:cNvSpPr>
            <a:spLocks noGrp="1"/>
          </p:cNvSpPr>
          <p:nvPr>
            <p:ph type="subTitle" idx="1"/>
          </p:nvPr>
        </p:nvSpPr>
        <p:spPr/>
        <p:txBody>
          <a:bodyPr/>
          <a:lstStyle/>
          <a:p>
            <a:endParaRPr lang="en-US" altLang="en-US" dirty="0">
              <a:latin typeface="+mj-lt"/>
            </a:endParaRPr>
          </a:p>
        </p:txBody>
      </p:sp>
    </p:spTree>
    <p:extLst>
      <p:ext uri="{BB962C8B-B14F-4D97-AF65-F5344CB8AC3E}">
        <p14:creationId xmlns:p14="http://schemas.microsoft.com/office/powerpoint/2010/main" val="183093372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93F5AA-4635-47C5-873D-38C8A2E4239D}"/>
              </a:ext>
            </a:extLst>
          </p:cNvPr>
          <p:cNvPicPr>
            <a:picLocks noGrp="1" noChangeAspect="1"/>
          </p:cNvPicPr>
          <p:nvPr>
            <p:ph type="pic" sz="quarter" idx="13"/>
          </p:nvPr>
        </p:nvPicPr>
        <p:blipFill rotWithShape="1">
          <a:blip r:embed="rId2"/>
          <a:stretch/>
        </p:blipFill>
        <p:spPr>
          <a:xfrm>
            <a:off x="2205789" y="443268"/>
            <a:ext cx="4629938" cy="6072051"/>
          </a:xfrm>
          <a:noFill/>
        </p:spPr>
      </p:pic>
    </p:spTree>
    <p:extLst>
      <p:ext uri="{BB962C8B-B14F-4D97-AF65-F5344CB8AC3E}">
        <p14:creationId xmlns:p14="http://schemas.microsoft.com/office/powerpoint/2010/main" val="119221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E149A8-6158-44BF-9B73-489DA575AB9F}"/>
              </a:ext>
            </a:extLst>
          </p:cNvPr>
          <p:cNvPicPr>
            <a:picLocks noGrp="1" noChangeAspect="1"/>
          </p:cNvPicPr>
          <p:nvPr>
            <p:ph type="pic" sz="quarter" idx="13"/>
          </p:nvPr>
        </p:nvPicPr>
        <p:blipFill rotWithShape="1">
          <a:blip r:embed="rId2"/>
          <a:stretch/>
        </p:blipFill>
        <p:spPr>
          <a:xfrm>
            <a:off x="2715390" y="393194"/>
            <a:ext cx="3610736" cy="6172200"/>
          </a:xfrm>
          <a:noFill/>
        </p:spPr>
      </p:pic>
    </p:spTree>
    <p:extLst>
      <p:ext uri="{BB962C8B-B14F-4D97-AF65-F5344CB8AC3E}">
        <p14:creationId xmlns:p14="http://schemas.microsoft.com/office/powerpoint/2010/main" val="403316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234731-D349-4E9B-B03B-716DD4412E43}"/>
              </a:ext>
            </a:extLst>
          </p:cNvPr>
          <p:cNvPicPr>
            <a:picLocks noGrp="1" noChangeAspect="1"/>
          </p:cNvPicPr>
          <p:nvPr>
            <p:ph type="pic" sz="quarter" idx="13"/>
          </p:nvPr>
        </p:nvPicPr>
        <p:blipFill rotWithShape="1">
          <a:blip r:embed="rId2"/>
          <a:stretch/>
        </p:blipFill>
        <p:spPr>
          <a:xfrm>
            <a:off x="2229329" y="393194"/>
            <a:ext cx="4582858" cy="6172200"/>
          </a:xfrm>
          <a:noFill/>
        </p:spPr>
      </p:pic>
    </p:spTree>
    <p:extLst>
      <p:ext uri="{BB962C8B-B14F-4D97-AF65-F5344CB8AC3E}">
        <p14:creationId xmlns:p14="http://schemas.microsoft.com/office/powerpoint/2010/main" val="35352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DA7D61-0855-45F1-BF57-66FC55FC7672}"/>
              </a:ext>
            </a:extLst>
          </p:cNvPr>
          <p:cNvPicPr>
            <a:picLocks noGrp="1" noChangeAspect="1"/>
          </p:cNvPicPr>
          <p:nvPr>
            <p:ph type="pic" sz="quarter" idx="13"/>
          </p:nvPr>
        </p:nvPicPr>
        <p:blipFill rotWithShape="1">
          <a:blip r:embed="rId2"/>
          <a:stretch/>
        </p:blipFill>
        <p:spPr>
          <a:xfrm>
            <a:off x="2267905" y="393194"/>
            <a:ext cx="4505705" cy="6172200"/>
          </a:xfrm>
          <a:noFill/>
        </p:spPr>
      </p:pic>
    </p:spTree>
    <p:extLst>
      <p:ext uri="{BB962C8B-B14F-4D97-AF65-F5344CB8AC3E}">
        <p14:creationId xmlns:p14="http://schemas.microsoft.com/office/powerpoint/2010/main" val="143713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F762E7-A5BB-4164-85CD-57BB4CE1F59B}"/>
              </a:ext>
            </a:extLst>
          </p:cNvPr>
          <p:cNvPicPr>
            <a:picLocks noGrp="1" noChangeAspect="1"/>
          </p:cNvPicPr>
          <p:nvPr>
            <p:ph type="pic" sz="quarter" idx="13"/>
          </p:nvPr>
        </p:nvPicPr>
        <p:blipFill rotWithShape="1">
          <a:blip r:embed="rId2"/>
          <a:stretch/>
        </p:blipFill>
        <p:spPr>
          <a:xfrm>
            <a:off x="2283335" y="393194"/>
            <a:ext cx="4474845" cy="6172200"/>
          </a:xfrm>
          <a:noFill/>
        </p:spPr>
      </p:pic>
    </p:spTree>
    <p:extLst>
      <p:ext uri="{BB962C8B-B14F-4D97-AF65-F5344CB8AC3E}">
        <p14:creationId xmlns:p14="http://schemas.microsoft.com/office/powerpoint/2010/main" val="298515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BC3650-70D3-47D5-9E6F-DECEEC19B2AF}"/>
              </a:ext>
            </a:extLst>
          </p:cNvPr>
          <p:cNvPicPr>
            <a:picLocks noGrp="1" noChangeAspect="1"/>
          </p:cNvPicPr>
          <p:nvPr>
            <p:ph type="pic" sz="quarter" idx="13"/>
          </p:nvPr>
        </p:nvPicPr>
        <p:blipFill rotWithShape="1">
          <a:blip r:embed="rId2"/>
          <a:stretch/>
        </p:blipFill>
        <p:spPr>
          <a:xfrm>
            <a:off x="457200" y="1019088"/>
            <a:ext cx="8229600" cy="4896610"/>
          </a:xfrm>
          <a:noFill/>
        </p:spPr>
      </p:pic>
    </p:spTree>
    <p:extLst>
      <p:ext uri="{BB962C8B-B14F-4D97-AF65-F5344CB8AC3E}">
        <p14:creationId xmlns:p14="http://schemas.microsoft.com/office/powerpoint/2010/main" val="65252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CB9B1C-A02E-44D3-8051-295C92FC5A38}"/>
              </a:ext>
            </a:extLst>
          </p:cNvPr>
          <p:cNvPicPr>
            <a:picLocks noGrp="1" noChangeAspect="1"/>
          </p:cNvPicPr>
          <p:nvPr>
            <p:ph type="pic" sz="quarter" idx="13"/>
          </p:nvPr>
        </p:nvPicPr>
        <p:blipFill rotWithShape="1">
          <a:blip r:embed="rId2"/>
          <a:stretch/>
        </p:blipFill>
        <p:spPr>
          <a:xfrm>
            <a:off x="457200" y="576746"/>
            <a:ext cx="8229600" cy="5781294"/>
          </a:xfrm>
          <a:noFill/>
        </p:spPr>
      </p:pic>
    </p:spTree>
    <p:extLst>
      <p:ext uri="{BB962C8B-B14F-4D97-AF65-F5344CB8AC3E}">
        <p14:creationId xmlns:p14="http://schemas.microsoft.com/office/powerpoint/2010/main" val="141950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E08BEF-D13A-4D5B-A352-3844B1BC5348}"/>
              </a:ext>
            </a:extLst>
          </p:cNvPr>
          <p:cNvPicPr>
            <a:picLocks noGrp="1" noChangeAspect="1"/>
          </p:cNvPicPr>
          <p:nvPr>
            <p:ph type="pic" sz="quarter" idx="13"/>
          </p:nvPr>
        </p:nvPicPr>
        <p:blipFill rotWithShape="1">
          <a:blip r:embed="rId2"/>
          <a:stretch/>
        </p:blipFill>
        <p:spPr>
          <a:xfrm>
            <a:off x="457200" y="1173393"/>
            <a:ext cx="8229600" cy="4588000"/>
          </a:xfrm>
          <a:noFill/>
        </p:spPr>
      </p:pic>
    </p:spTree>
    <p:extLst>
      <p:ext uri="{BB962C8B-B14F-4D97-AF65-F5344CB8AC3E}">
        <p14:creationId xmlns:p14="http://schemas.microsoft.com/office/powerpoint/2010/main" val="24132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2EF206-9F5A-436E-91F2-B12EBCE92543}"/>
              </a:ext>
            </a:extLst>
          </p:cNvPr>
          <p:cNvPicPr>
            <a:picLocks noGrp="1" noChangeAspect="1"/>
          </p:cNvPicPr>
          <p:nvPr>
            <p:ph type="pic" sz="quarter" idx="13"/>
          </p:nvPr>
        </p:nvPicPr>
        <p:blipFill rotWithShape="1">
          <a:blip r:embed="rId2"/>
          <a:stretch/>
        </p:blipFill>
        <p:spPr>
          <a:xfrm>
            <a:off x="457200" y="833922"/>
            <a:ext cx="8229600" cy="5266942"/>
          </a:xfrm>
          <a:noFill/>
        </p:spPr>
      </p:pic>
    </p:spTree>
    <p:extLst>
      <p:ext uri="{BB962C8B-B14F-4D97-AF65-F5344CB8AC3E}">
        <p14:creationId xmlns:p14="http://schemas.microsoft.com/office/powerpoint/2010/main" val="60284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18 Prayers to Pray for Unbelievers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4909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07000"/>
              </a:lnSpc>
              <a:spcBef>
                <a:spcPts val="0"/>
              </a:spcBef>
              <a:buNone/>
            </a:pPr>
            <a:r>
              <a:rPr lang="en-US" sz="2000" dirty="0">
                <a:effectLst/>
                <a:latin typeface="+mj-lt"/>
                <a:ea typeface="Calibri" panose="020F0502020204030204" pitchFamily="34" charset="0"/>
                <a:cs typeface="Times New Roman" panose="02020603050405020304" pitchFamily="18" charset="0"/>
              </a:rPr>
              <a:t>Carl Trueman writes in “</a:t>
            </a:r>
            <a:r>
              <a:rPr lang="en-US" sz="2000" u="sng" dirty="0">
                <a:solidFill>
                  <a:srgbClr val="0563C1"/>
                </a:solidFill>
                <a:effectLst/>
                <a:latin typeface="+mj-lt"/>
                <a:ea typeface="Calibri" panose="020F0502020204030204" pitchFamily="34" charset="0"/>
                <a:cs typeface="Times New Roman" panose="02020603050405020304" pitchFamily="18" charset="0"/>
                <a:hlinkClick r:id="rId2"/>
              </a:rPr>
              <a:t>The Road to Bostock</a:t>
            </a:r>
            <a:r>
              <a:rPr lang="en-US" sz="2000" dirty="0">
                <a:effectLst/>
                <a:latin typeface="+mj-lt"/>
                <a:ea typeface="Calibri" panose="020F0502020204030204" pitchFamily="34" charset="0"/>
                <a:cs typeface="Times New Roman" panose="02020603050405020304" pitchFamily="18" charset="0"/>
              </a:rPr>
              <a:t>” (June 22, 2020):</a:t>
            </a:r>
          </a:p>
          <a:p>
            <a:pPr>
              <a:lnSpc>
                <a:spcPct val="107000"/>
              </a:lnSpc>
              <a:spcBef>
                <a:spcPts val="0"/>
              </a:spcBef>
            </a:pPr>
            <a:r>
              <a:rPr lang="en-US" sz="2000" i="1" dirty="0">
                <a:effectLst/>
                <a:latin typeface="+mj-lt"/>
                <a:ea typeface="Calibri" panose="020F0502020204030204" pitchFamily="34" charset="0"/>
                <a:cs typeface="Times New Roman" panose="02020603050405020304" pitchFamily="18" charset="0"/>
              </a:rPr>
              <a:t>The pressing pastoral need of the hour for the church is not to explain the faith to the world but rather first to explain the world to the faithful. . . . </a:t>
            </a:r>
            <a:r>
              <a:rPr lang="en-US" sz="2000" dirty="0">
                <a:effectLst/>
                <a:latin typeface="+mj-lt"/>
                <a:ea typeface="Calibri" panose="020F0502020204030204" pitchFamily="34" charset="0"/>
                <a:cs typeface="Times New Roman" panose="02020603050405020304" pitchFamily="18" charset="0"/>
              </a:rPr>
              <a:t>If Christians do not understand the wider context, then they will continue to underestimate the true depth of the cultural problem, be perplexed at the speed of apparent change, and be disturbed by new developments. And that will make it very hard to navigate this world as both good citizens and good stewards of the gospel.</a:t>
            </a:r>
          </a:p>
          <a:p>
            <a:pPr marL="0" marR="0">
              <a:lnSpc>
                <a:spcPct val="150000"/>
              </a:lnSpc>
              <a:spcBef>
                <a:spcPts val="0"/>
              </a:spcBef>
              <a:spcAft>
                <a:spcPts val="0"/>
              </a:spcAft>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419152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i="1" dirty="0"/>
              <a:t>Prayers for Salvation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235255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God would circumcise their hearts</a:t>
            </a:r>
            <a:r>
              <a:rPr lang="en-US" dirty="0">
                <a:effectLst/>
                <a:latin typeface="+mj-lt"/>
                <a:ea typeface="Calibri" panose="020F0502020204030204" pitchFamily="34" charset="0"/>
                <a:cs typeface="Times New Roman" panose="02020603050405020304" pitchFamily="18" charset="0"/>
              </a:rPr>
              <a:t>. Circumcision was the Old Testament sign of entering into God’s covenant, of being God’s people. To have a circumcised heart symbolizes having a heart that is fully joined to God, fully submissive to him. “And the LORD your God will circumcise your heart and the heart of your offspring, so that you will love the LORD your God with all your heart and with all your soul, that you may live” (Deuteronomy 30:6).</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9116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God would give them a heart of flesh</a:t>
            </a:r>
            <a:r>
              <a:rPr lang="en-US" dirty="0">
                <a:effectLst/>
                <a:latin typeface="+mj-lt"/>
                <a:ea typeface="Calibri" panose="020F0502020204030204" pitchFamily="34" charset="0"/>
                <a:cs typeface="Times New Roman" panose="02020603050405020304" pitchFamily="18" charset="0"/>
              </a:rPr>
              <a:t>. The Bible contrasts a heart of flesh, a heart that is alive and responsive to God, to a heart of stone, a heart that is cold and unyielding. Pray that God would work within these unbelievers to change their hearts. “And I will give them one heart, and a new spirit I will put within them. I will remove the heart of stone from their flesh and give them a heart of flesh…” (Ezekiel 11:19).</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4331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God would put his Spirit within them</a:t>
            </a:r>
            <a:r>
              <a:rPr lang="en-US" dirty="0">
                <a:effectLst/>
                <a:latin typeface="+mj-lt"/>
                <a:ea typeface="Calibri" panose="020F0502020204030204" pitchFamily="34" charset="0"/>
                <a:cs typeface="Times New Roman" panose="02020603050405020304" pitchFamily="18" charset="0"/>
              </a:rPr>
              <a:t>. The great joy of salvation is being indwelled by God himself. Pray that God would grant this honor to those unbelievers, that he would choose to take up residence within them. “And I will put my Spirit within you, and cause you to walk in my statutes and be careful to obey my rules” (Ezekiel 36:27).</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11212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they would come to Christ</a:t>
            </a:r>
            <a:r>
              <a:rPr lang="en-US" dirty="0">
                <a:effectLst/>
                <a:latin typeface="+mj-lt"/>
                <a:ea typeface="Calibri" panose="020F0502020204030204" pitchFamily="34" charset="0"/>
                <a:cs typeface="Times New Roman" panose="02020603050405020304" pitchFamily="18" charset="0"/>
              </a:rPr>
              <a:t>. If unbelievers are to come to salvation, there is just one way. They must come through Christ and Christ alone. “Jesus said to him, ‘I am the way, and the truth, and the life. No one comes to the Father except through me’” (John 14:6). Remember, too, that he is the one who calls them to come and to be relieved of the burden of their sin (see Matthew 11:28-30).</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8934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God would open their hearts to believe the gospel</a:t>
            </a:r>
            <a:r>
              <a:rPr lang="en-US" dirty="0">
                <a:effectLst/>
                <a:latin typeface="+mj-lt"/>
                <a:ea typeface="Calibri" panose="020F0502020204030204" pitchFamily="34" charset="0"/>
                <a:cs typeface="Times New Roman" panose="02020603050405020304" pitchFamily="18" charset="0"/>
              </a:rPr>
              <a:t>. Once more, God must initiate and people must respond. So pray that God would open the hearts of these unbelievers so they can in turn believe, just as Lydia did. “The Lord opened her heart to pay attention to what was said by Paul” (Acts 16:14).</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18060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God would free them from the slavery of sin</a:t>
            </a:r>
            <a:r>
              <a:rPr lang="en-US" dirty="0">
                <a:effectLst/>
                <a:latin typeface="+mj-lt"/>
                <a:ea typeface="Calibri" panose="020F0502020204030204" pitchFamily="34" charset="0"/>
                <a:cs typeface="Times New Roman" panose="02020603050405020304" pitchFamily="18" charset="0"/>
              </a:rPr>
              <a:t>. Unbelievers may believe they are free, but they are in fact enslaved. They are slaves of sin, bound by their sin and sinfulness. Pray that God would liberate them by his gospel. “But thanks be to God, that you who were once slaves of sin have become obedient from the heart to the standard of teaching to which you were committed” (Romans 6:17).</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105728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God would remove Satan’s blinding influence </a:t>
            </a:r>
            <a:r>
              <a:rPr lang="en-US" dirty="0">
                <a:effectLst/>
                <a:latin typeface="+mj-lt"/>
                <a:ea typeface="Calibri" panose="020F0502020204030204" pitchFamily="34" charset="0"/>
                <a:cs typeface="Times New Roman" panose="02020603050405020304" pitchFamily="18" charset="0"/>
              </a:rPr>
              <a:t>. Unbelievers have been blinded by Satan and will only ever be able to see and appreciate the gospel if God works within them. So pray that God would give them sight—spiritual sight. “In their case the god of this world has blinded the minds of the unbelievers, to keep them from seeing the light of the gospel of the glory of Christ, who is the image of God” (2 Corinthians 4:4).</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94253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God would grant them repentance</a:t>
            </a:r>
            <a:r>
              <a:rPr lang="en-US" dirty="0">
                <a:effectLst/>
                <a:latin typeface="+mj-lt"/>
                <a:ea typeface="Calibri" panose="020F0502020204030204" pitchFamily="34" charset="0"/>
                <a:cs typeface="Times New Roman" panose="02020603050405020304" pitchFamily="18" charset="0"/>
              </a:rPr>
              <a:t>. Unbelievers cannot repent without the enabling grace of God. So pray that God would grant them repentance, that this repentance would lead them to a knowledge of the truth. The purpose or </a:t>
            </a:r>
            <a:r>
              <a:rPr lang="en-US" dirty="0">
                <a:latin typeface="+mj-lt"/>
                <a:ea typeface="Calibri" panose="020F0502020204030204" pitchFamily="34" charset="0"/>
                <a:cs typeface="Times New Roman" panose="02020603050405020304" pitchFamily="18" charset="0"/>
              </a:rPr>
              <a:t>end-goal of </a:t>
            </a:r>
            <a:r>
              <a:rPr lang="en-US" dirty="0">
                <a:effectLst/>
                <a:latin typeface="+mj-lt"/>
                <a:ea typeface="Calibri" panose="020F0502020204030204" pitchFamily="34" charset="0"/>
                <a:cs typeface="Times New Roman" panose="02020603050405020304" pitchFamily="18" charset="0"/>
              </a:rPr>
              <a:t>“God's kindness is meant to lead you to repentance” (Rom. 2:4).</a:t>
            </a: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72967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they would come to their senses</a:t>
            </a:r>
            <a:r>
              <a:rPr lang="en-US" dirty="0">
                <a:effectLst/>
                <a:latin typeface="+mj-lt"/>
                <a:ea typeface="Calibri" panose="020F0502020204030204" pitchFamily="34" charset="0"/>
                <a:cs typeface="Times New Roman" panose="02020603050405020304" pitchFamily="18" charset="0"/>
              </a:rPr>
              <a:t> and that </a:t>
            </a:r>
            <a:r>
              <a:rPr lang="en-US" i="1" dirty="0">
                <a:effectLst/>
                <a:latin typeface="+mj-lt"/>
                <a:ea typeface="Calibri" panose="020F0502020204030204" pitchFamily="34" charset="0"/>
                <a:cs typeface="Times New Roman" panose="02020603050405020304" pitchFamily="18" charset="0"/>
              </a:rPr>
              <a:t>they would escape from the devil’s snare</a:t>
            </a:r>
            <a:r>
              <a:rPr lang="en-US" dirty="0">
                <a:effectLst/>
                <a:latin typeface="+mj-lt"/>
                <a:ea typeface="Calibri" panose="020F0502020204030204" pitchFamily="34" charset="0"/>
                <a:cs typeface="Times New Roman" panose="02020603050405020304" pitchFamily="18" charset="0"/>
              </a:rPr>
              <a:t>. “God may perhaps grant them repentance leading to a knowledge of the truth, and they may come to their senses and escape from the snare of the devil, after being captured by him to do his will” (2 Timothy 2:25-26).</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22302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07000"/>
              </a:lnSpc>
              <a:spcBef>
                <a:spcPts val="0"/>
              </a:spcBef>
              <a:buNone/>
            </a:pPr>
            <a:r>
              <a:rPr lang="en-US" sz="2000" dirty="0">
                <a:effectLst/>
                <a:latin typeface="+mj-lt"/>
                <a:ea typeface="Calibri" panose="020F0502020204030204" pitchFamily="34" charset="0"/>
                <a:cs typeface="Times New Roman" panose="02020603050405020304" pitchFamily="18" charset="0"/>
              </a:rPr>
              <a:t>David Wells concludes in </a:t>
            </a:r>
            <a:r>
              <a:rPr lang="en-US" sz="2000" i="1" dirty="0">
                <a:effectLst/>
                <a:latin typeface="+mj-lt"/>
                <a:ea typeface="Calibri" panose="020F0502020204030204" pitchFamily="34" charset="0"/>
                <a:cs typeface="Times New Roman" panose="02020603050405020304" pitchFamily="18" charset="0"/>
              </a:rPr>
              <a:t>Losing Our Virtue: Why the Church Must Recover Its Moral Vision </a:t>
            </a:r>
            <a:r>
              <a:rPr lang="en-US" sz="2000" dirty="0">
                <a:effectLst/>
                <a:latin typeface="+mj-lt"/>
                <a:ea typeface="Calibri" panose="020F0502020204030204" pitchFamily="34" charset="0"/>
                <a:cs typeface="Times New Roman" panose="02020603050405020304" pitchFamily="18" charset="0"/>
              </a:rPr>
              <a:t>(Grand Rapids: Eerdmans, 1998),</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Worldliness is that system of values, in any given age, which has as its center our fallen human perspective, </a:t>
            </a:r>
            <a:r>
              <a:rPr lang="en-US" sz="2000" i="1" dirty="0">
                <a:effectLst/>
                <a:latin typeface="+mj-lt"/>
                <a:ea typeface="Calibri" panose="020F0502020204030204" pitchFamily="34" charset="0"/>
                <a:cs typeface="Times New Roman" panose="02020603050405020304" pitchFamily="18" charset="0"/>
              </a:rPr>
              <a:t>which displaces God and his truth from the world, and which makes sin look normal and righteousness seem strange. It thus gives great plausibility to what is morally wrong and, for that reason, makes what is wrong seem normal.</a:t>
            </a:r>
            <a:r>
              <a:rPr lang="en-US" sz="2000" dirty="0">
                <a:effectLst/>
                <a:latin typeface="+mj-lt"/>
                <a:ea typeface="Calibri" panose="020F0502020204030204" pitchFamily="34" charset="0"/>
                <a:cs typeface="Times New Roman" panose="02020603050405020304" pitchFamily="18" charset="0"/>
              </a:rPr>
              <a:t>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13640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i="1" dirty="0"/>
              <a:t>Prayers for Yourself</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251408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you will develop relationship with them</a:t>
            </a:r>
            <a:r>
              <a:rPr lang="en-US" dirty="0">
                <a:effectLst/>
                <a:latin typeface="+mj-lt"/>
                <a:ea typeface="Calibri" panose="020F0502020204030204" pitchFamily="34" charset="0"/>
                <a:cs typeface="Times New Roman" panose="02020603050405020304" pitchFamily="18" charset="0"/>
              </a:rPr>
              <a:t>. For people to be saved they must first hear the good news of the gospel. For them to hear the good news of the gospel, they must first encounter Christians—Christians like you. Pray that you would develop deeper, more significant relationship with them so you can, in turn, speak truth. “How then will they call on him in whom they have not believed? And how are they to believe in him of whom they have never heard? And how are they to hear without someone preaching?” (Romans 10:14).</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2357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for opportunities to minister to them</a:t>
            </a:r>
            <a:r>
              <a:rPr lang="en-US" dirty="0">
                <a:effectLst/>
                <a:latin typeface="+mj-lt"/>
                <a:ea typeface="Calibri" panose="020F0502020204030204" pitchFamily="34" charset="0"/>
                <a:cs typeface="Times New Roman" panose="02020603050405020304" pitchFamily="18" charset="0"/>
              </a:rPr>
              <a:t>. Many people come to faith after seeing Christ’s loved displayed through the ministry of Christians. Pray for opportunities to minister to unbelievers so that your ministry can have an evangelistic effect. “In the same way, let your light shine before others, so that they may see your good works and give glory to your Father who is in heaven” (Matthew 5:16).</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22623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for them faithfully and persistently</a:t>
            </a:r>
            <a:r>
              <a:rPr lang="en-US" dirty="0">
                <a:effectLst/>
                <a:latin typeface="+mj-lt"/>
                <a:ea typeface="Calibri" panose="020F0502020204030204" pitchFamily="34" charset="0"/>
                <a:cs typeface="Times New Roman" panose="02020603050405020304" pitchFamily="18" charset="0"/>
              </a:rPr>
              <a:t>. Our temptation is to grow discouraged in prayer, to pray for a while and, when we see no visible results, to give up. But God calls us to persevere in prayer. “Continue steadfastly in prayer, being watchful in it with thanksgiving” (Colossians 4:2). (See also the parable of the persistent widow in Luke 18:1-8.)</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1513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for a burden to plead for their souls</a:t>
            </a:r>
            <a:r>
              <a:rPr lang="en-US" dirty="0">
                <a:effectLst/>
                <a:latin typeface="+mj-lt"/>
                <a:ea typeface="Calibri" panose="020F0502020204030204" pitchFamily="34" charset="0"/>
                <a:cs typeface="Times New Roman" panose="02020603050405020304" pitchFamily="18" charset="0"/>
              </a:rPr>
              <a:t>. Paul was willing to tell the church at Rome of his great longing to see the salvation of the lost. Do you share this deep longing? Pray that God would give you a great burden for souls. “Brothers, my heart’s desire and prayer to God for them is that they may be saved” (Romans 10:1).</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286508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for boldness in generating and taking opportunities to speak the gospel</a:t>
            </a:r>
            <a:r>
              <a:rPr lang="en-US" dirty="0">
                <a:effectLst/>
                <a:latin typeface="+mj-lt"/>
                <a:ea typeface="Calibri" panose="020F0502020204030204" pitchFamily="34" charset="0"/>
                <a:cs typeface="Times New Roman" panose="02020603050405020304" pitchFamily="18" charset="0"/>
              </a:rPr>
              <a:t>. Even Paul longed for this boldness and for the confidence that he was speaking the right and best words. Pray that God would give you the boldness and, that when you take the opportunities, that he would then guide your words. “[Pray] also for me, that words may be given to me in opening my mouth boldly to proclaim the mystery of the gospel…” (Ephesians 6:19).</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93654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for other believers to encounter them</a:t>
            </a:r>
            <a:r>
              <a:rPr lang="en-US" dirty="0">
                <a:effectLst/>
                <a:latin typeface="+mj-lt"/>
                <a:ea typeface="Calibri" panose="020F0502020204030204" pitchFamily="34" charset="0"/>
                <a:cs typeface="Times New Roman" panose="02020603050405020304" pitchFamily="18" charset="0"/>
              </a:rPr>
              <a:t>. God almost always uses a succession of people to share the gospel with people before they are saved. Pray, then, that God would lead other Christians into the lives of the unbelievers you love, that they too would provide an example of Christian living and that they too would speak the gospel. “I planted, Apollos watered, but God gave the growth” (1 Corinthians 3:6).</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52216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i="1" dirty="0"/>
              <a:t>Other Pertinent Prayers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5516633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God would use any circumstance to do his work in them</a:t>
            </a:r>
            <a:r>
              <a:rPr lang="en-US" dirty="0">
                <a:effectLst/>
                <a:latin typeface="+mj-lt"/>
                <a:ea typeface="Calibri" panose="020F0502020204030204" pitchFamily="34" charset="0"/>
                <a:cs typeface="Times New Roman" panose="02020603050405020304" pitchFamily="18" charset="0"/>
              </a:rPr>
              <a:t>. We pray to a God who is sovereign and who sovereignly works his good will. Often he saves people through difficult circumstances, through bringing them to the very end of themselves. Pray, then, that God would arrange circumstances, whether easy or difficult, to lead them to salvation. “Before I was afflicted I went astray, but now I keep your word” (Psalm 119:67). As you pray for the unbelievers you love, always pray to God: “your will be done, on earth as it is in heaven” (Matthew 6:10).</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14512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that God would extend his mercy to them</a:t>
            </a:r>
            <a:r>
              <a:rPr lang="en-US" dirty="0">
                <a:effectLst/>
                <a:latin typeface="+mj-lt"/>
                <a:ea typeface="Calibri" panose="020F0502020204030204" pitchFamily="34" charset="0"/>
                <a:cs typeface="Times New Roman" panose="02020603050405020304" pitchFamily="18" charset="0"/>
              </a:rPr>
              <a:t>. God assures us that he wishes for all people to turn to him in repentance and faith. He receives no joy from seeing people perish. Pray, then, that God would be glorified in the salvation of these people. “The Lord is not slow to fulfill his promise as some count slowness, but is patient toward you, not wishing that any should perish, but that all should reach repentance” (2 Peter 3:9).</a:t>
            </a:r>
          </a:p>
          <a:p>
            <a:pPr>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24101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r>
              <a:rPr lang="en-US" sz="2000" b="0" i="0" dirty="0">
                <a:solidFill>
                  <a:srgbClr val="222222"/>
                </a:solidFill>
                <a:effectLst/>
                <a:latin typeface="+mj-lt"/>
              </a:rPr>
              <a:t>In an age of constant distraction, Christians need to stay focused on the </a:t>
            </a:r>
            <a:r>
              <a:rPr lang="en-US" sz="2000" b="0" i="1" dirty="0">
                <a:solidFill>
                  <a:srgbClr val="222222"/>
                </a:solidFill>
                <a:effectLst/>
                <a:latin typeface="+mj-lt"/>
              </a:rPr>
              <a:t>evangel</a:t>
            </a:r>
            <a:r>
              <a:rPr lang="en-US" sz="2000" b="0" i="0" dirty="0">
                <a:solidFill>
                  <a:srgbClr val="222222"/>
                </a:solidFill>
                <a:effectLst/>
                <a:latin typeface="+mj-lt"/>
              </a:rPr>
              <a:t>, the good news of Jesus Christ. Our Lord has sent us on an urgent mission to declare His </a:t>
            </a:r>
            <a:r>
              <a:rPr lang="en-US" sz="2000" b="0" i="1" dirty="0">
                <a:solidFill>
                  <a:srgbClr val="222222"/>
                </a:solidFill>
                <a:effectLst/>
                <a:latin typeface="+mj-lt"/>
              </a:rPr>
              <a:t>evangel</a:t>
            </a:r>
            <a:r>
              <a:rPr lang="en-US" sz="2000" b="0" i="0" dirty="0">
                <a:solidFill>
                  <a:srgbClr val="222222"/>
                </a:solidFill>
                <a:effectLst/>
                <a:latin typeface="+mj-lt"/>
              </a:rPr>
              <a:t> among all people. Our EFCA Statement of Faith reminds us that “God commands everyone everywhere to believe the gospel by turning to Him in repentance and receiving the Lord Jesus Christ” (Article 10).</a:t>
            </a:r>
          </a:p>
          <a:p>
            <a:pPr algn="l"/>
            <a:r>
              <a:rPr lang="en-US" sz="2000" b="0" i="0" dirty="0">
                <a:solidFill>
                  <a:srgbClr val="222222"/>
                </a:solidFill>
                <a:effectLst/>
                <a:latin typeface="+mj-lt"/>
              </a:rPr>
              <a:t>At Stay Sharp 2022, Greg Strand, executive director of theology and credentialing (EFCA), will help us to think more clearly and deeply about the theology that undergirds and motivates our gospel mission in the 21st century.</a:t>
            </a:r>
          </a:p>
          <a:p>
            <a:pPr marL="0" marR="0" indent="0">
              <a:lnSpc>
                <a:spcPct val="150000"/>
              </a:lnSpc>
              <a:spcBef>
                <a:spcPts val="0"/>
              </a:spcBef>
              <a:spcAft>
                <a:spcPts val="0"/>
              </a:spcAft>
              <a:buNone/>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36985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Sinclair Ferguson, </a:t>
            </a:r>
            <a:r>
              <a:rPr lang="en-US" sz="2000" i="1" dirty="0">
                <a:effectLst/>
                <a:latin typeface="+mj-lt"/>
                <a:ea typeface="Calibri" panose="020F0502020204030204" pitchFamily="34" charset="0"/>
                <a:cs typeface="Times New Roman" panose="02020603050405020304" pitchFamily="18" charset="0"/>
              </a:rPr>
              <a:t>In the Year of Our Lord: Reflections on Twenty Centuries of Church History</a:t>
            </a:r>
            <a:r>
              <a:rPr lang="en-US" sz="2000" dirty="0">
                <a:effectLst/>
                <a:latin typeface="+mj-lt"/>
                <a:ea typeface="Calibri" panose="020F0502020204030204" pitchFamily="34" charset="0"/>
                <a:cs typeface="Times New Roman" panose="02020603050405020304" pitchFamily="18" charset="0"/>
              </a:rPr>
              <a:t> (Sanford, Florida: Reformation Trust, 2018), “The Second Century: Troubles Inside and Outside,” 27-28:</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The Christian church was under attack on two fronts – physical persecution and false teaching. On the one hand was the threat of martyrdom, and on the other was the threat of heresy. One of these enemies is much more dangerous than the other – but it is not, as we might think, persecution. The early Christians knew that martyrdom could never ultimately kill either the believer or the church. But false teaching always does.</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We modern Christians tend to assume it is the other way around. We have little fear of false teaching but considerable fear of persecution. And yet, of all generations, perhaps ours is the one that should have learned to think most clearly and biblically. . . . If we find the thought of suffering for the gospel surprising, we may already have imbibed false teaching. At the very least, we have ignored biblical teaching.</a:t>
            </a:r>
          </a:p>
        </p:txBody>
      </p:sp>
    </p:spTree>
    <p:extLst>
      <p:ext uri="{BB962C8B-B14F-4D97-AF65-F5344CB8AC3E}">
        <p14:creationId xmlns:p14="http://schemas.microsoft.com/office/powerpoint/2010/main" val="307037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i="1" dirty="0">
                <a:effectLst/>
                <a:latin typeface="+mj-lt"/>
                <a:ea typeface="Calibri" panose="020F0502020204030204" pitchFamily="34" charset="0"/>
                <a:cs typeface="Times New Roman" panose="02020603050405020304" pitchFamily="18" charset="0"/>
              </a:rPr>
              <a:t>Pray with confidence</a:t>
            </a:r>
            <a:r>
              <a:rPr lang="en-US" dirty="0">
                <a:effectLst/>
                <a:latin typeface="+mj-lt"/>
                <a:ea typeface="Calibri" panose="020F0502020204030204" pitchFamily="34" charset="0"/>
                <a:cs typeface="Times New Roman" panose="02020603050405020304" pitchFamily="18" charset="0"/>
              </a:rPr>
              <a:t>. Finally, pray with confidence. God expects we will pray, God invites us to pray, God commands us to pray. Why? Because God loves to hear us pray and God loves to respond to our prayers. So as you pray for unbelievers, pray with confidence that God hears your prayers. “The prayer of a righteous person has great power as it is working” (James 5:16).</a:t>
            </a:r>
          </a:p>
        </p:txBody>
      </p:sp>
    </p:spTree>
    <p:extLst>
      <p:ext uri="{BB962C8B-B14F-4D97-AF65-F5344CB8AC3E}">
        <p14:creationId xmlns:p14="http://schemas.microsoft.com/office/powerpoint/2010/main" val="316229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885361" y="1843087"/>
            <a:ext cx="5514680" cy="1196579"/>
          </a:xfrm>
        </p:spPr>
        <p:txBody>
          <a:bodyPr/>
          <a:lstStyle/>
          <a:p>
            <a:pPr>
              <a:spcBef>
                <a:spcPts val="0"/>
              </a:spcBef>
            </a:pPr>
            <a:r>
              <a:rPr lang="en-US" dirty="0">
                <a:latin typeface="+mj-lt"/>
                <a:ea typeface="Calibri" panose="020F0502020204030204" pitchFamily="34" charset="0"/>
                <a:cs typeface="Times New Roman" panose="02020603050405020304" pitchFamily="18" charset="0"/>
              </a:rPr>
              <a:t>A Few Resources</a:t>
            </a:r>
            <a:endParaRPr lang="en-US" altLang="en-US" dirty="0">
              <a:latin typeface="+mj-lt"/>
            </a:endParaRPr>
          </a:p>
        </p:txBody>
      </p:sp>
      <p:sp>
        <p:nvSpPr>
          <p:cNvPr id="36867" name="Subtitle 2"/>
          <p:cNvSpPr>
            <a:spLocks noGrp="1"/>
          </p:cNvSpPr>
          <p:nvPr>
            <p:ph type="subTitle" idx="1"/>
          </p:nvPr>
        </p:nvSpPr>
        <p:spPr/>
        <p:txBody>
          <a:bodyPr/>
          <a:lstStyle/>
          <a:p>
            <a:endParaRPr lang="en-US" altLang="en-US" dirty="0">
              <a:latin typeface="+mj-lt"/>
            </a:endParaRPr>
          </a:p>
        </p:txBody>
      </p:sp>
    </p:spTree>
    <p:extLst>
      <p:ext uri="{BB962C8B-B14F-4D97-AF65-F5344CB8AC3E}">
        <p14:creationId xmlns:p14="http://schemas.microsoft.com/office/powerpoint/2010/main" val="100969104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Sam </a:t>
            </a:r>
            <a:r>
              <a:rPr lang="en-US" sz="1800" dirty="0" err="1">
                <a:effectLst/>
                <a:latin typeface="+mj-lt"/>
                <a:ea typeface="Calibri" panose="020F0502020204030204" pitchFamily="34" charset="0"/>
                <a:cs typeface="Times New Roman" panose="02020603050405020304" pitchFamily="18" charset="0"/>
              </a:rPr>
              <a:t>Allberry</a:t>
            </a:r>
            <a:r>
              <a:rPr lang="en-US" sz="1800" dirty="0">
                <a:effectLst/>
                <a:latin typeface="+mj-lt"/>
                <a:ea typeface="Calibri" panose="020F0502020204030204" pitchFamily="34" charset="0"/>
                <a:cs typeface="Times New Roman" panose="02020603050405020304" pitchFamily="18" charset="0"/>
              </a:rPr>
              <a:t>, </a:t>
            </a:r>
            <a:r>
              <a:rPr lang="en-US" sz="1800" i="1" dirty="0">
                <a:effectLst/>
                <a:latin typeface="+mj-lt"/>
                <a:ea typeface="Calibri" panose="020F0502020204030204" pitchFamily="34" charset="0"/>
                <a:cs typeface="Times New Roman" panose="02020603050405020304" pitchFamily="18" charset="0"/>
              </a:rPr>
              <a:t>Is God anti-gay?: And Other Questions About Homosexuality, the Bible and Same-Sex Attraction, </a:t>
            </a:r>
            <a:r>
              <a:rPr lang="en-US" sz="1800" dirty="0">
                <a:effectLst/>
                <a:latin typeface="+mj-lt"/>
                <a:ea typeface="Calibri" panose="020F0502020204030204" pitchFamily="34" charset="0"/>
                <a:cs typeface="Times New Roman" panose="02020603050405020304" pitchFamily="18" charset="0"/>
              </a:rPr>
              <a:t>rev. ed. (Good Book Company, 2013).</a:t>
            </a: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Timothy </a:t>
            </a:r>
            <a:r>
              <a:rPr lang="en-US" sz="1800" dirty="0" err="1">
                <a:effectLst/>
                <a:latin typeface="+mj-lt"/>
                <a:ea typeface="Calibri" panose="020F0502020204030204" pitchFamily="34" charset="0"/>
                <a:cs typeface="Times New Roman" panose="02020603050405020304" pitchFamily="18" charset="0"/>
              </a:rPr>
              <a:t>Beougher</a:t>
            </a:r>
            <a:r>
              <a:rPr lang="en-US" sz="1800" dirty="0">
                <a:effectLst/>
                <a:latin typeface="+mj-lt"/>
                <a:ea typeface="Calibri" panose="020F0502020204030204" pitchFamily="34" charset="0"/>
                <a:cs typeface="Times New Roman" panose="02020603050405020304" pitchFamily="18" charset="0"/>
              </a:rPr>
              <a:t>, </a:t>
            </a:r>
            <a:r>
              <a:rPr lang="en-US" sz="1800" i="1" dirty="0">
                <a:effectLst/>
                <a:latin typeface="+mj-lt"/>
                <a:ea typeface="Calibri" panose="020F0502020204030204" pitchFamily="34" charset="0"/>
                <a:cs typeface="Times New Roman" panose="02020603050405020304" pitchFamily="18" charset="0"/>
              </a:rPr>
              <a:t>Invitation to Evangelism: Sharing the Gospel with Compassion and Conviction</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Sam Chan,</a:t>
            </a:r>
            <a:r>
              <a:rPr lang="en-US" sz="1800" dirty="0">
                <a:effectLst/>
                <a:latin typeface="+mj-lt"/>
                <a:ea typeface="Calibri" panose="020F0502020204030204" pitchFamily="34" charset="0"/>
                <a:cs typeface="Calibri" panose="020F0502020204030204" pitchFamily="34" charset="0"/>
              </a:rPr>
              <a:t> </a:t>
            </a:r>
            <a:r>
              <a:rPr lang="en-US" sz="1800" i="1" dirty="0">
                <a:effectLst/>
                <a:latin typeface="+mj-lt"/>
                <a:ea typeface="Calibri" panose="020F0502020204030204" pitchFamily="34" charset="0"/>
                <a:cs typeface="Times New Roman" panose="02020603050405020304" pitchFamily="18" charset="0"/>
              </a:rPr>
              <a:t>Evangelism in a Skeptical World: How to Make the Unbelievable News about Jesus More </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Joshua D. Chatraw, </a:t>
            </a:r>
            <a:r>
              <a:rPr lang="en-US" sz="1800" i="1" dirty="0">
                <a:effectLst/>
                <a:latin typeface="+mj-lt"/>
                <a:ea typeface="Calibri" panose="020F0502020204030204" pitchFamily="34" charset="0"/>
                <a:cs typeface="Times New Roman" panose="02020603050405020304" pitchFamily="18" charset="0"/>
              </a:rPr>
              <a:t>Telling a Better Story: How to Talk About God in a Skeptical Age</a:t>
            </a:r>
            <a:r>
              <a:rPr lang="en-US" sz="1800" dirty="0">
                <a:effectLst/>
                <a:latin typeface="+mj-lt"/>
                <a:ea typeface="Calibri" panose="020F0502020204030204" pitchFamily="34" charset="0"/>
                <a:cs typeface="Times New Roman" panose="02020603050405020304" pitchFamily="18" charset="0"/>
              </a:rPr>
              <a:t> (Grand Rapids: Zondervan, 2020).</a:t>
            </a: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Joshua D. Chatraw and Mark D. Allen, </a:t>
            </a:r>
            <a:r>
              <a:rPr lang="en-US" sz="1800" i="1" dirty="0">
                <a:effectLst/>
                <a:latin typeface="+mj-lt"/>
                <a:ea typeface="Calibri" panose="020F0502020204030204" pitchFamily="34" charset="0"/>
                <a:cs typeface="Times New Roman" panose="02020603050405020304" pitchFamily="18" charset="0"/>
              </a:rPr>
              <a:t>Apologetics at the Cross: An Introduction for Christian Witness</a:t>
            </a:r>
            <a:r>
              <a:rPr lang="en-US" sz="1800" dirty="0">
                <a:effectLst/>
                <a:latin typeface="+mj-lt"/>
                <a:ea typeface="Calibri" panose="020F0502020204030204" pitchFamily="34" charset="0"/>
                <a:cs typeface="Times New Roman" panose="02020603050405020304" pitchFamily="18" charset="0"/>
              </a:rPr>
              <a:t> (Grand Rapids: Zondervan, 2018). Cf. </a:t>
            </a:r>
            <a:r>
              <a:rPr lang="en-US" sz="1800" u="sng" dirty="0">
                <a:solidFill>
                  <a:srgbClr val="0563C1"/>
                </a:solidFill>
                <a:effectLst/>
                <a:latin typeface="+mj-lt"/>
                <a:ea typeface="Calibri" panose="020F0502020204030204" pitchFamily="34" charset="0"/>
                <a:cs typeface="Times New Roman" panose="02020603050405020304" pitchFamily="18" charset="0"/>
                <a:hlinkClick r:id="rId2"/>
              </a:rPr>
              <a:t>Doing Apologetics Like Augustine Did</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Joshua D. Chatraw and Karen Swallow Prior, ed., </a:t>
            </a:r>
            <a:r>
              <a:rPr lang="en-US" sz="1800" i="1" dirty="0">
                <a:effectLst/>
                <a:latin typeface="+mj-lt"/>
                <a:ea typeface="Calibri" panose="020F0502020204030204" pitchFamily="34" charset="0"/>
                <a:cs typeface="Times New Roman" panose="02020603050405020304" pitchFamily="18" charset="0"/>
              </a:rPr>
              <a:t>Cultural Engagement: A Crash Course in Contemporary Issues</a:t>
            </a:r>
            <a:r>
              <a:rPr lang="en-US" sz="1800" dirty="0">
                <a:effectLst/>
                <a:latin typeface="+mj-lt"/>
                <a:ea typeface="Calibri" panose="020F0502020204030204" pitchFamily="34" charset="0"/>
                <a:cs typeface="Times New Roman" panose="02020603050405020304" pitchFamily="18" charset="0"/>
              </a:rPr>
              <a:t> (Grand Rapids: Zondervan Academic, 2019).</a:t>
            </a: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Elliot Clark, </a:t>
            </a:r>
            <a:r>
              <a:rPr lang="en-US" sz="1800" i="1" dirty="0">
                <a:effectLst/>
                <a:latin typeface="+mj-lt"/>
                <a:ea typeface="Calibri" panose="020F0502020204030204" pitchFamily="34" charset="0"/>
                <a:cs typeface="Times New Roman" panose="02020603050405020304" pitchFamily="18" charset="0"/>
              </a:rPr>
              <a:t>Evangelism as Exiles: Life on Mission as Strangers in our Own Land</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Paul Copan, </a:t>
            </a:r>
            <a:r>
              <a:rPr lang="en-US" sz="1800" i="1" dirty="0">
                <a:effectLst/>
                <a:latin typeface="+mj-lt"/>
                <a:ea typeface="Calibri" panose="020F0502020204030204" pitchFamily="34" charset="0"/>
                <a:cs typeface="Times New Roman" panose="02020603050405020304" pitchFamily="18" charset="0"/>
              </a:rPr>
              <a:t>Is God a Moral Monster?: Making Sense of the Old Testament God</a:t>
            </a:r>
            <a:r>
              <a:rPr lang="en-US" sz="1800" dirty="0">
                <a:effectLst/>
                <a:latin typeface="+mj-lt"/>
                <a:ea typeface="Calibri" panose="020F0502020204030204" pitchFamily="34" charset="0"/>
                <a:cs typeface="Times New Roman" panose="02020603050405020304" pitchFamily="18" charset="0"/>
              </a:rPr>
              <a:t> (Grand Rapids: Baker Books, 2011).</a:t>
            </a: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Paul M. Gould, </a:t>
            </a:r>
            <a:r>
              <a:rPr lang="en-US" sz="1800" i="1" dirty="0">
                <a:effectLst/>
                <a:latin typeface="+mj-lt"/>
                <a:ea typeface="Calibri" panose="020F0502020204030204" pitchFamily="34" charset="0"/>
                <a:cs typeface="Times New Roman" panose="02020603050405020304" pitchFamily="18" charset="0"/>
              </a:rPr>
              <a:t>Cultural Apologetics: Renewing the Christian Voice, Conscience, and Imagination in a Disenchanted World </a:t>
            </a:r>
            <a:r>
              <a:rPr lang="en-US" sz="1800" dirty="0">
                <a:effectLst/>
                <a:latin typeface="+mj-lt"/>
                <a:ea typeface="Calibri" panose="020F0502020204030204" pitchFamily="34" charset="0"/>
                <a:cs typeface="Times New Roman" panose="02020603050405020304" pitchFamily="18" charset="0"/>
              </a:rPr>
              <a:t>(Grand Rapids: Zondervan Academic, 2019).</a:t>
            </a: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David M. Gustafson, </a:t>
            </a:r>
            <a:r>
              <a:rPr lang="en-US" sz="1800" i="1" dirty="0">
                <a:effectLst/>
                <a:latin typeface="+mj-lt"/>
                <a:ea typeface="Calibri" panose="020F0502020204030204" pitchFamily="34" charset="0"/>
                <a:cs typeface="Times New Roman" panose="02020603050405020304" pitchFamily="18" charset="0"/>
              </a:rPr>
              <a:t>Gospel Witness: Evangelism in Word and Deed</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David M. Gustafson, </a:t>
            </a:r>
            <a:r>
              <a:rPr lang="en-US" sz="1800" i="1" dirty="0">
                <a:effectLst/>
                <a:latin typeface="+mj-lt"/>
                <a:ea typeface="Calibri" panose="020F0502020204030204" pitchFamily="34" charset="0"/>
                <a:cs typeface="Times New Roman" panose="02020603050405020304" pitchFamily="18" charset="0"/>
              </a:rPr>
              <a:t>Gospel Witness Through the Ages: A History of Evangelism</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Timothy Keller, </a:t>
            </a:r>
            <a:r>
              <a:rPr lang="en-US" sz="1800" i="1" dirty="0">
                <a:effectLst/>
                <a:latin typeface="+mj-lt"/>
                <a:ea typeface="Calibri" panose="020F0502020204030204" pitchFamily="34" charset="0"/>
                <a:cs typeface="Times New Roman" panose="02020603050405020304" pitchFamily="18" charset="0"/>
              </a:rPr>
              <a:t>The Reason for God: Belief in an Age of Skepticism</a:t>
            </a:r>
            <a:r>
              <a:rPr lang="en-US" sz="1800" dirty="0">
                <a:effectLst/>
                <a:latin typeface="+mj-lt"/>
                <a:ea typeface="Calibri" panose="020F0502020204030204" pitchFamily="34" charset="0"/>
                <a:cs typeface="Times New Roman" panose="02020603050405020304" pitchFamily="18" charset="0"/>
              </a:rPr>
              <a:t> (New York: Penguin Books, 2008).</a:t>
            </a: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Timothy Keller, </a:t>
            </a:r>
            <a:r>
              <a:rPr lang="en-US" sz="1800" i="1" dirty="0">
                <a:effectLst/>
                <a:latin typeface="+mj-lt"/>
                <a:ea typeface="Calibri" panose="020F0502020204030204" pitchFamily="34" charset="0"/>
                <a:cs typeface="Times New Roman" panose="02020603050405020304" pitchFamily="18" charset="0"/>
              </a:rPr>
              <a:t>Making Sense of God: An Invitation to the Skeptical</a:t>
            </a:r>
            <a:r>
              <a:rPr lang="en-US" sz="1800" dirty="0">
                <a:effectLst/>
                <a:latin typeface="+mj-lt"/>
                <a:ea typeface="Calibri" panose="020F0502020204030204" pitchFamily="34" charset="0"/>
                <a:cs typeface="Times New Roman" panose="02020603050405020304" pitchFamily="18" charset="0"/>
              </a:rPr>
              <a:t> (New York: Penguin Books, 2018).</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61532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Michael Kruger, </a:t>
            </a:r>
            <a:r>
              <a:rPr lang="en-US" sz="1800" i="1" dirty="0">
                <a:effectLst/>
                <a:latin typeface="+mj-lt"/>
                <a:ea typeface="Calibri" panose="020F0502020204030204" pitchFamily="34" charset="0"/>
                <a:cs typeface="Times New Roman" panose="02020603050405020304" pitchFamily="18" charset="0"/>
              </a:rPr>
              <a:t>Surviving Religion 101: Letters to a Christian Student on Keeping the Faith in College</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Eric Mason, ed., </a:t>
            </a:r>
            <a:r>
              <a:rPr lang="en-US" sz="1800" i="1" dirty="0">
                <a:effectLst/>
                <a:latin typeface="+mj-lt"/>
                <a:ea typeface="Calibri" panose="020F0502020204030204" pitchFamily="34" charset="0"/>
                <a:cs typeface="Times New Roman" panose="02020603050405020304" pitchFamily="18" charset="0"/>
              </a:rPr>
              <a:t>Urban Apologetics: Restoring Black Dignity with the Gospel</a:t>
            </a:r>
            <a:r>
              <a:rPr lang="en-US" sz="1800" dirty="0">
                <a:effectLst/>
                <a:latin typeface="+mj-lt"/>
                <a:ea typeface="Calibri" panose="020F0502020204030204" pitchFamily="34" charset="0"/>
                <a:cs typeface="Times New Roman" panose="02020603050405020304" pitchFamily="18" charset="0"/>
              </a:rPr>
              <a:t> (Grand Rapids: Zondervan, 2021).</a:t>
            </a: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Alister E. McGrath, </a:t>
            </a:r>
            <a:r>
              <a:rPr lang="en-US" sz="1800" i="1" dirty="0">
                <a:effectLst/>
                <a:latin typeface="+mj-lt"/>
                <a:ea typeface="Calibri" panose="020F0502020204030204" pitchFamily="34" charset="0"/>
                <a:cs typeface="Times New Roman" panose="02020603050405020304" pitchFamily="18" charset="0"/>
              </a:rPr>
              <a:t>Narrative Apologetics: Sharing the Relevance, Joy, and Wonder of the Christian Faith</a:t>
            </a:r>
            <a:r>
              <a:rPr lang="en-US" sz="1800" dirty="0">
                <a:effectLst/>
                <a:latin typeface="+mj-lt"/>
                <a:ea typeface="Calibri" panose="020F0502020204030204" pitchFamily="34" charset="0"/>
                <a:cs typeface="Times New Roman" panose="02020603050405020304" pitchFamily="18" charset="0"/>
              </a:rPr>
              <a:t> (Grand Rapids: Baker Books, 2019).</a:t>
            </a: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Rebecca McLaughlin, </a:t>
            </a:r>
            <a:r>
              <a:rPr lang="en-US" sz="1800" i="1" dirty="0">
                <a:effectLst/>
                <a:latin typeface="+mj-lt"/>
                <a:ea typeface="Calibri" panose="020F0502020204030204" pitchFamily="34" charset="0"/>
                <a:cs typeface="Times New Roman" panose="02020603050405020304" pitchFamily="18" charset="0"/>
              </a:rPr>
              <a:t>Confronting Christianity: 12 Hard Questions for the World's Largest Religion</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Randy Newman, </a:t>
            </a:r>
            <a:r>
              <a:rPr lang="en-US" sz="1800" i="1" dirty="0">
                <a:effectLst/>
                <a:latin typeface="+mj-lt"/>
                <a:ea typeface="Calibri" panose="020F0502020204030204" pitchFamily="34" charset="0"/>
                <a:cs typeface="Times New Roman" panose="02020603050405020304" pitchFamily="18" charset="0"/>
              </a:rPr>
              <a:t>Questioning Evangelism: Engaging People's Hearts the Way Jesus Did</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Randy Newman, </a:t>
            </a:r>
            <a:r>
              <a:rPr lang="en-US" sz="1800" i="1" dirty="0">
                <a:effectLst/>
                <a:latin typeface="+mj-lt"/>
                <a:ea typeface="Calibri" panose="020F0502020204030204" pitchFamily="34" charset="0"/>
                <a:cs typeface="Times New Roman" panose="02020603050405020304" pitchFamily="18" charset="0"/>
              </a:rPr>
              <a:t>Mere Evangelism: 10 Insights from C. S. Lewis to Help You Share Your Faith</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i="1" dirty="0">
                <a:effectLst/>
                <a:latin typeface="+mj-lt"/>
                <a:ea typeface="Calibri" panose="020F0502020204030204" pitchFamily="34" charset="0"/>
                <a:cs typeface="Times New Roman" panose="02020603050405020304" pitchFamily="18" charset="0"/>
              </a:rPr>
              <a:t>Believable</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Fred Sanders, </a:t>
            </a:r>
            <a:r>
              <a:rPr lang="en-US" sz="1800" i="1" dirty="0">
                <a:effectLst/>
                <a:latin typeface="+mj-lt"/>
                <a:ea typeface="Calibri" panose="020F0502020204030204" pitchFamily="34" charset="0"/>
                <a:cs typeface="Times New Roman" panose="02020603050405020304" pitchFamily="18" charset="0"/>
              </a:rPr>
              <a:t>The Deep Things of God: How the Trinity Changes Everything</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Fred Sanders, </a:t>
            </a:r>
            <a:r>
              <a:rPr lang="en-US" sz="1800" i="1" dirty="0">
                <a:effectLst/>
                <a:latin typeface="+mj-lt"/>
                <a:ea typeface="Calibri" panose="020F0502020204030204" pitchFamily="34" charset="0"/>
                <a:cs typeface="Times New Roman" panose="02020603050405020304" pitchFamily="18" charset="0"/>
              </a:rPr>
              <a:t>Fountain of Salvation: Trinity and Soteriology</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Daniel Strange, </a:t>
            </a:r>
            <a:r>
              <a:rPr lang="en-US" sz="1800" i="1" dirty="0">
                <a:effectLst/>
                <a:latin typeface="+mj-lt"/>
                <a:ea typeface="Calibri" panose="020F0502020204030204" pitchFamily="34" charset="0"/>
                <a:cs typeface="Times New Roman" panose="02020603050405020304" pitchFamily="18" charset="0"/>
              </a:rPr>
              <a:t>Their Rock Is Not Like Our Rock: A Theology of Religions </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Daniel Strange, </a:t>
            </a:r>
            <a:r>
              <a:rPr lang="en-US" sz="1800" i="1" dirty="0">
                <a:effectLst/>
                <a:latin typeface="+mj-lt"/>
                <a:ea typeface="Calibri" panose="020F0502020204030204" pitchFamily="34" charset="0"/>
                <a:cs typeface="Times New Roman" panose="02020603050405020304" pitchFamily="18" charset="0"/>
              </a:rPr>
              <a:t>Making Faith Magnetic: Five Hidden Themes Our Culture Can't Stop Talking About... And How to Connect Them to Christ</a:t>
            </a:r>
            <a:r>
              <a:rPr lang="en-US" sz="1800" dirty="0">
                <a:effectLst/>
                <a:latin typeface="+mj-lt"/>
                <a:ea typeface="Calibri" panose="020F0502020204030204" pitchFamily="34" charset="0"/>
                <a:cs typeface="Times New Roman" panose="02020603050405020304" pitchFamily="18" charset="0"/>
              </a:rPr>
              <a:t> </a:t>
            </a: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David F. Wells, </a:t>
            </a:r>
            <a:r>
              <a:rPr lang="en-US" sz="1800" i="1" dirty="0">
                <a:effectLst/>
                <a:latin typeface="+mj-lt"/>
                <a:ea typeface="Calibri" panose="020F0502020204030204" pitchFamily="34" charset="0"/>
                <a:cs typeface="Times New Roman" panose="02020603050405020304" pitchFamily="18" charset="0"/>
              </a:rPr>
              <a:t>God the Evangelist: How the Holy Spirit Works to Bring Men and Women to Faith</a:t>
            </a:r>
            <a:endParaRPr lang="en-US" sz="18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Christopher Yuan, </a:t>
            </a:r>
            <a:r>
              <a:rPr lang="en-US" sz="1800" i="1" dirty="0">
                <a:effectLst/>
                <a:latin typeface="+mj-lt"/>
                <a:ea typeface="Calibri" panose="020F0502020204030204" pitchFamily="34" charset="0"/>
                <a:cs typeface="Times New Roman" panose="02020603050405020304" pitchFamily="18" charset="0"/>
              </a:rPr>
              <a:t>Holy Sexuality and the Gospel: Sex, Desire, and Relationships Shaped by God's Grand Story</a:t>
            </a:r>
            <a:endParaRPr lang="en-US" sz="1800" dirty="0">
              <a:effectLst/>
              <a:latin typeface="+mj-lt"/>
              <a:ea typeface="Calibri" panose="020F0502020204030204" pitchFamily="34" charset="0"/>
              <a:cs typeface="Times New Roman" panose="02020603050405020304" pitchFamily="18" charset="0"/>
            </a:endParaRP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9516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dirty="0">
                <a:latin typeface="+mj-lt"/>
                <a:ea typeface="Calibri" panose="020F0502020204030204" pitchFamily="34" charset="0"/>
                <a:cs typeface="Times New Roman" panose="02020603050405020304" pitchFamily="18" charset="0"/>
              </a:rPr>
              <a:t>Elliot Clark, </a:t>
            </a:r>
            <a:r>
              <a:rPr lang="en-US" sz="2000" u="sng" dirty="0">
                <a:solidFill>
                  <a:srgbClr val="0563C1"/>
                </a:solidFill>
                <a:latin typeface="+mj-lt"/>
                <a:ea typeface="Calibri" panose="020F0502020204030204" pitchFamily="34" charset="0"/>
                <a:cs typeface="Times New Roman" panose="02020603050405020304" pitchFamily="18" charset="0"/>
                <a:hlinkClick r:id="rId2"/>
              </a:rPr>
              <a:t>The Apostles Never ‘Shared’ the Gospel, and Neither Should We</a:t>
            </a:r>
            <a:endParaRPr lang="en-US" sz="2000" dirty="0">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Aaron Earls, </a:t>
            </a:r>
            <a:r>
              <a:rPr lang="en-US" sz="2000" u="sng" dirty="0">
                <a:solidFill>
                  <a:srgbClr val="0000FF"/>
                </a:solidFill>
                <a:effectLst/>
                <a:latin typeface="+mj-lt"/>
                <a:ea typeface="Calibri" panose="020F0502020204030204" pitchFamily="34" charset="0"/>
                <a:cs typeface="Times New Roman" panose="02020603050405020304" pitchFamily="18" charset="0"/>
                <a:hlinkClick r:id="rId3"/>
              </a:rPr>
              <a:t>Evangelism Is More Prayer Than Action for Protestant Churchgoers</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Rick Richardson, </a:t>
            </a:r>
            <a:r>
              <a:rPr lang="en-US" sz="2000" u="sng" dirty="0">
                <a:solidFill>
                  <a:srgbClr val="0000FF"/>
                </a:solidFill>
                <a:effectLst/>
                <a:latin typeface="+mj-lt"/>
                <a:ea typeface="Calibri" panose="020F0502020204030204" pitchFamily="34" charset="0"/>
                <a:cs typeface="Times New Roman" panose="02020603050405020304" pitchFamily="18" charset="0"/>
                <a:hlinkClick r:id="rId4"/>
              </a:rPr>
              <a:t>Do 47 Percent of Christian Millennials Think Evangelism Is Wrong?</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Ed Stetzer, </a:t>
            </a:r>
            <a:r>
              <a:rPr lang="en-US" sz="2000" u="sng" dirty="0">
                <a:solidFill>
                  <a:srgbClr val="0000FF"/>
                </a:solidFill>
                <a:effectLst/>
                <a:latin typeface="+mj-lt"/>
                <a:ea typeface="Calibri" panose="020F0502020204030204" pitchFamily="34" charset="0"/>
                <a:cs typeface="Times New Roman" panose="02020603050405020304" pitchFamily="18" charset="0"/>
                <a:hlinkClick r:id="rId5"/>
              </a:rPr>
              <a:t>You Don't Accidentally Evangelize: If You Don’t Prioritize It, It Won’t Happen</a:t>
            </a:r>
            <a:endParaRPr lang="en-US" sz="2000" dirty="0">
              <a:effectLst/>
              <a:latin typeface="+mj-lt"/>
              <a:ea typeface="Calibri" panose="020F0502020204030204" pitchFamily="34" charset="0"/>
              <a:cs typeface="Times New Roman" panose="02020603050405020304" pitchFamily="18" charset="0"/>
            </a:endParaRPr>
          </a:p>
          <a:p>
            <a:pPr>
              <a:lnSpc>
                <a:spcPct val="150000"/>
              </a:lnSpc>
              <a:spcBef>
                <a:spcPts val="0"/>
              </a:spcBef>
            </a:pPr>
            <a:r>
              <a:rPr lang="en-US" sz="2000" dirty="0">
                <a:latin typeface="+mj-lt"/>
                <a:ea typeface="Calibri" panose="020F0502020204030204" pitchFamily="34" charset="0"/>
                <a:cs typeface="Times New Roman" panose="02020603050405020304" pitchFamily="18" charset="0"/>
              </a:rPr>
              <a:t>Sam Storms, </a:t>
            </a:r>
            <a:r>
              <a:rPr lang="en-US" sz="2000" u="sng" dirty="0">
                <a:solidFill>
                  <a:srgbClr val="0000FF"/>
                </a:solidFill>
                <a:latin typeface="+mj-lt"/>
                <a:ea typeface="Calibri" panose="020F0502020204030204" pitchFamily="34" charset="0"/>
                <a:cs typeface="Times New Roman" panose="02020603050405020304" pitchFamily="18" charset="0"/>
                <a:hlinkClick r:id="rId6"/>
              </a:rPr>
              <a:t>The Dirty Dozen: Some Thoughts on Why We Stink at Evangelism </a:t>
            </a:r>
            <a:r>
              <a:rPr lang="en-US" sz="2000" dirty="0">
                <a:latin typeface="+mj-lt"/>
                <a:ea typeface="Calibri" panose="020F0502020204030204" pitchFamily="34" charset="0"/>
                <a:cs typeface="Times New Roman" panose="02020603050405020304" pitchFamily="18" charset="0"/>
              </a:rPr>
              <a:t> </a:t>
            </a:r>
          </a:p>
          <a:p>
            <a:pPr>
              <a:lnSpc>
                <a:spcPct val="150000"/>
              </a:lnSpc>
              <a:spcBef>
                <a:spcPts val="0"/>
              </a:spcBef>
            </a:pPr>
            <a:r>
              <a:rPr lang="en-US" sz="2000" dirty="0">
                <a:latin typeface="+mj-lt"/>
                <a:ea typeface="Calibri" panose="020F0502020204030204" pitchFamily="34" charset="0"/>
                <a:cs typeface="Times New Roman" panose="02020603050405020304" pitchFamily="18" charset="0"/>
              </a:rPr>
              <a:t>Sarah </a:t>
            </a:r>
            <a:r>
              <a:rPr lang="en-US" sz="2000" dirty="0" err="1">
                <a:latin typeface="+mj-lt"/>
                <a:ea typeface="Calibri" panose="020F0502020204030204" pitchFamily="34" charset="0"/>
                <a:cs typeface="Times New Roman" panose="02020603050405020304" pitchFamily="18" charset="0"/>
              </a:rPr>
              <a:t>Eekhoff</a:t>
            </a:r>
            <a:r>
              <a:rPr lang="en-US" sz="2000" dirty="0">
                <a:latin typeface="+mj-lt"/>
                <a:ea typeface="Calibri" panose="020F0502020204030204" pitchFamily="34" charset="0"/>
                <a:cs typeface="Times New Roman" panose="02020603050405020304" pitchFamily="18" charset="0"/>
              </a:rPr>
              <a:t> Zylstra, </a:t>
            </a:r>
            <a:r>
              <a:rPr lang="en-US" sz="2000" u="sng" dirty="0">
                <a:solidFill>
                  <a:srgbClr val="0000FF"/>
                </a:solidFill>
                <a:latin typeface="+mj-lt"/>
                <a:ea typeface="Calibri" panose="020F0502020204030204" pitchFamily="34" charset="0"/>
                <a:cs typeface="Times New Roman" panose="02020603050405020304" pitchFamily="18" charset="0"/>
                <a:hlinkClick r:id="rId7"/>
              </a:rPr>
              <a:t>Ask and You Shall Evangelize</a:t>
            </a:r>
            <a:endParaRPr lang="en-US" sz="2000" dirty="0">
              <a:latin typeface="+mj-lt"/>
              <a:ea typeface="Calibri" panose="020F0502020204030204" pitchFamily="34" charset="0"/>
              <a:cs typeface="Times New Roman" panose="02020603050405020304" pitchFamily="18" charset="0"/>
            </a:endParaRP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92515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nSpc>
                <a:spcPct val="150000"/>
              </a:lnSpc>
              <a:spcBef>
                <a:spcPts val="0"/>
              </a:spcBef>
            </a:pPr>
            <a:r>
              <a:rPr lang="en-US" sz="2000" dirty="0">
                <a:latin typeface="+mj-lt"/>
                <a:ea typeface="Calibri" panose="020F0502020204030204" pitchFamily="34" charset="0"/>
              </a:rPr>
              <a:t>Sam </a:t>
            </a:r>
            <a:r>
              <a:rPr lang="en-US" sz="2000" dirty="0" err="1">
                <a:latin typeface="+mj-lt"/>
                <a:ea typeface="Calibri" panose="020F0502020204030204" pitchFamily="34" charset="0"/>
              </a:rPr>
              <a:t>Allberry</a:t>
            </a:r>
            <a:r>
              <a:rPr lang="en-US" sz="2000" dirty="0">
                <a:latin typeface="+mj-lt"/>
                <a:ea typeface="Calibri" panose="020F0502020204030204" pitchFamily="34" charset="0"/>
              </a:rPr>
              <a:t>, </a:t>
            </a:r>
            <a:r>
              <a:rPr lang="en-US" sz="2000" dirty="0">
                <a:latin typeface="+mj-lt"/>
                <a:ea typeface="Calibri" panose="020F0502020204030204" pitchFamily="34" charset="0"/>
                <a:hlinkClick r:id="rId2"/>
              </a:rPr>
              <a:t>Where to Find Hope and Help Amid the Sexual Revolution </a:t>
            </a:r>
            <a:r>
              <a:rPr lang="en-US" sz="2000" dirty="0">
                <a:latin typeface="+mj-lt"/>
                <a:ea typeface="Calibri" panose="020F0502020204030204" pitchFamily="34" charset="0"/>
              </a:rPr>
              <a:t>(November 5, 2018)</a:t>
            </a:r>
          </a:p>
          <a:p>
            <a:pPr>
              <a:lnSpc>
                <a:spcPct val="150000"/>
              </a:lnSpc>
              <a:spcBef>
                <a:spcPts val="0"/>
              </a:spcBef>
            </a:pPr>
            <a:r>
              <a:rPr lang="en-US" sz="2000" dirty="0">
                <a:latin typeface="+mj-lt"/>
                <a:ea typeface="Calibri" panose="020F0502020204030204" pitchFamily="34" charset="0"/>
              </a:rPr>
              <a:t>Hunter Beaumont, </a:t>
            </a:r>
            <a:r>
              <a:rPr lang="en-US" sz="2000" dirty="0">
                <a:latin typeface="+mj-lt"/>
                <a:ea typeface="Calibri" panose="020F0502020204030204" pitchFamily="34" charset="0"/>
                <a:hlinkClick r:id="rId3"/>
              </a:rPr>
              <a:t>Deconstruct Your Culture, Not Your Faith </a:t>
            </a:r>
            <a:r>
              <a:rPr lang="en-US" sz="2000" dirty="0">
                <a:latin typeface="+mj-lt"/>
                <a:ea typeface="Calibri" panose="020F0502020204030204" pitchFamily="34" charset="0"/>
              </a:rPr>
              <a:t>(April 26, 2021)</a:t>
            </a:r>
          </a:p>
          <a:p>
            <a:pPr>
              <a:lnSpc>
                <a:spcPct val="150000"/>
              </a:lnSpc>
              <a:spcBef>
                <a:spcPts val="0"/>
              </a:spcBef>
            </a:pPr>
            <a:r>
              <a:rPr lang="en-US" sz="2000" dirty="0">
                <a:latin typeface="+mj-lt"/>
                <a:ea typeface="Calibri" panose="020F0502020204030204" pitchFamily="34" charset="0"/>
              </a:rPr>
              <a:t>Elliott Clark, </a:t>
            </a:r>
            <a:r>
              <a:rPr lang="en-US" sz="2000" dirty="0">
                <a:latin typeface="+mj-lt"/>
                <a:ea typeface="Calibri" panose="020F0502020204030204" pitchFamily="34" charset="0"/>
                <a:hlinkClick r:id="rId4"/>
              </a:rPr>
              <a:t>It’s Time for a Holistic Apologetic </a:t>
            </a:r>
            <a:r>
              <a:rPr lang="en-US" sz="2000" dirty="0">
                <a:latin typeface="+mj-lt"/>
                <a:ea typeface="Calibri" panose="020F0502020204030204" pitchFamily="34" charset="0"/>
              </a:rPr>
              <a:t>(March 29, 2019)</a:t>
            </a:r>
          </a:p>
          <a:p>
            <a:pPr>
              <a:lnSpc>
                <a:spcPct val="150000"/>
              </a:lnSpc>
              <a:spcBef>
                <a:spcPts val="0"/>
              </a:spcBef>
            </a:pPr>
            <a:r>
              <a:rPr lang="en-US" sz="2000" dirty="0">
                <a:latin typeface="+mj-lt"/>
                <a:ea typeface="Calibri" panose="020F0502020204030204" pitchFamily="34" charset="0"/>
              </a:rPr>
              <a:t>Chris Colquitt, </a:t>
            </a:r>
            <a:r>
              <a:rPr lang="en-US" sz="2000" dirty="0">
                <a:latin typeface="+mj-lt"/>
                <a:ea typeface="Calibri" panose="020F0502020204030204" pitchFamily="34" charset="0"/>
                <a:hlinkClick r:id="rId5"/>
              </a:rPr>
              <a:t>How Things Have Changed: Reflections of a Millennial Pastor in a Gen Z World</a:t>
            </a:r>
            <a:r>
              <a:rPr lang="en-US" sz="2000" dirty="0">
                <a:latin typeface="+mj-lt"/>
                <a:ea typeface="Calibri" panose="020F0502020204030204" pitchFamily="34" charset="0"/>
              </a:rPr>
              <a:t> (September 30, 2020)</a:t>
            </a:r>
          </a:p>
          <a:p>
            <a:pPr>
              <a:lnSpc>
                <a:spcPct val="150000"/>
              </a:lnSpc>
              <a:spcBef>
                <a:spcPts val="0"/>
              </a:spcBef>
            </a:pPr>
            <a:r>
              <a:rPr lang="en-US" sz="2000" dirty="0">
                <a:latin typeface="+mj-lt"/>
                <a:ea typeface="Calibri" panose="020F0502020204030204" pitchFamily="34" charset="0"/>
              </a:rPr>
              <a:t>Paul M. Gould, </a:t>
            </a:r>
            <a:r>
              <a:rPr lang="en-US" sz="2000" dirty="0">
                <a:latin typeface="+mj-lt"/>
                <a:ea typeface="Calibri" panose="020F0502020204030204" pitchFamily="34" charset="0"/>
                <a:hlinkClick r:id="rId6"/>
              </a:rPr>
              <a:t>What Is Cultural Apologetics? </a:t>
            </a:r>
            <a:r>
              <a:rPr lang="en-US" sz="2000" dirty="0">
                <a:latin typeface="+mj-lt"/>
                <a:ea typeface="Calibri" panose="020F0502020204030204" pitchFamily="34" charset="0"/>
              </a:rPr>
              <a:t>(April 15, 2019)</a:t>
            </a:r>
          </a:p>
          <a:p>
            <a:pPr>
              <a:lnSpc>
                <a:spcPct val="150000"/>
              </a:lnSpc>
              <a:spcBef>
                <a:spcPts val="0"/>
              </a:spcBef>
            </a:pPr>
            <a:r>
              <a:rPr lang="en-US" sz="2000" dirty="0">
                <a:latin typeface="+mj-lt"/>
                <a:ea typeface="Calibri" panose="020F0502020204030204" pitchFamily="34" charset="0"/>
              </a:rPr>
              <a:t>Michael J. Kruger, </a:t>
            </a:r>
            <a:r>
              <a:rPr lang="en-US" sz="2000" dirty="0">
                <a:latin typeface="+mj-lt"/>
                <a:ea typeface="Calibri" panose="020F0502020204030204" pitchFamily="34" charset="0"/>
                <a:hlinkClick r:id="rId7"/>
              </a:rPr>
              <a:t>Jen Hatmaker and the Power of Deconversion Stories </a:t>
            </a:r>
            <a:r>
              <a:rPr lang="en-US" sz="2000" dirty="0">
                <a:latin typeface="+mj-lt"/>
                <a:ea typeface="Calibri" panose="020F0502020204030204" pitchFamily="34" charset="0"/>
              </a:rPr>
              <a:t>(February 6, 2018)</a:t>
            </a:r>
          </a:p>
          <a:p>
            <a:pPr>
              <a:lnSpc>
                <a:spcPct val="150000"/>
              </a:lnSpc>
              <a:spcBef>
                <a:spcPts val="0"/>
              </a:spcBef>
            </a:pPr>
            <a:r>
              <a:rPr lang="en-US" sz="2000" dirty="0">
                <a:effectLst/>
                <a:latin typeface="+mj-lt"/>
                <a:ea typeface="Calibri" panose="020F0502020204030204" pitchFamily="34" charset="0"/>
              </a:rPr>
              <a:t>Brett McCracken, </a:t>
            </a:r>
            <a:r>
              <a:rPr lang="en-US" sz="2000" dirty="0">
                <a:effectLst/>
                <a:latin typeface="+mj-lt"/>
                <a:ea typeface="Calibri" panose="020F0502020204030204" pitchFamily="34" charset="0"/>
                <a:hlinkClick r:id="rId8"/>
              </a:rPr>
              <a:t>Your Neighbor’s New Creed: “In This House, We Believe . . .” </a:t>
            </a:r>
            <a:r>
              <a:rPr lang="en-US" sz="2000" dirty="0">
                <a:effectLst/>
                <a:latin typeface="+mj-lt"/>
                <a:ea typeface="Calibri" panose="020F0502020204030204" pitchFamily="34" charset="0"/>
              </a:rPr>
              <a:t>(October 5, 2020)</a:t>
            </a:r>
          </a:p>
          <a:p>
            <a:pPr>
              <a:lnSpc>
                <a:spcPct val="150000"/>
              </a:lnSpc>
              <a:spcBef>
                <a:spcPts val="0"/>
              </a:spcBef>
            </a:pPr>
            <a:r>
              <a:rPr lang="en-US" sz="2000" dirty="0">
                <a:effectLst/>
                <a:latin typeface="+mj-lt"/>
                <a:ea typeface="Calibri" panose="020F0502020204030204" pitchFamily="34" charset="0"/>
              </a:rPr>
              <a:t>Carl Trueman, </a:t>
            </a:r>
            <a:r>
              <a:rPr lang="en-US" sz="2000" dirty="0">
                <a:effectLst/>
                <a:latin typeface="+mj-lt"/>
                <a:ea typeface="Calibri" panose="020F0502020204030204" pitchFamily="34" charset="0"/>
                <a:hlinkClick r:id="rId9"/>
              </a:rPr>
              <a:t>The Rise and Triumph of the Modern Self: And How the Church Can Respond </a:t>
            </a:r>
            <a:r>
              <a:rPr lang="en-US" sz="2000" dirty="0">
                <a:effectLst/>
                <a:latin typeface="+mj-lt"/>
                <a:ea typeface="Calibri" panose="020F0502020204030204" pitchFamily="34" charset="0"/>
              </a:rPr>
              <a:t>(February 25, 2020)</a:t>
            </a:r>
          </a:p>
          <a:p>
            <a:pPr>
              <a:lnSpc>
                <a:spcPct val="150000"/>
              </a:lnSpc>
              <a:spcBef>
                <a:spcPts val="0"/>
              </a:spcBef>
            </a:pPr>
            <a:r>
              <a:rPr lang="en-US" sz="2000" dirty="0">
                <a:latin typeface="+mj-lt"/>
                <a:ea typeface="Calibri" panose="020F0502020204030204" pitchFamily="34" charset="0"/>
                <a:cs typeface="Times New Roman" panose="02020603050405020304" pitchFamily="18" charset="0"/>
              </a:rPr>
              <a:t>Sarah </a:t>
            </a:r>
            <a:r>
              <a:rPr lang="en-US" sz="2000" dirty="0" err="1">
                <a:latin typeface="+mj-lt"/>
                <a:ea typeface="Calibri" panose="020F0502020204030204" pitchFamily="34" charset="0"/>
                <a:cs typeface="Times New Roman" panose="02020603050405020304" pitchFamily="18" charset="0"/>
              </a:rPr>
              <a:t>Eekhoff</a:t>
            </a:r>
            <a:r>
              <a:rPr lang="en-US" sz="2000" dirty="0">
                <a:latin typeface="+mj-lt"/>
                <a:ea typeface="Calibri" panose="020F0502020204030204" pitchFamily="34" charset="0"/>
                <a:cs typeface="Times New Roman" panose="02020603050405020304" pitchFamily="18" charset="0"/>
              </a:rPr>
              <a:t> Zylstra, </a:t>
            </a:r>
            <a:r>
              <a:rPr lang="en-US" sz="2000" u="sng" dirty="0">
                <a:solidFill>
                  <a:srgbClr val="0000FF"/>
                </a:solidFill>
                <a:latin typeface="+mj-lt"/>
                <a:ea typeface="Calibri" panose="020F0502020204030204" pitchFamily="34" charset="0"/>
                <a:cs typeface="Times New Roman" panose="02020603050405020304" pitchFamily="18" charset="0"/>
                <a:hlinkClick r:id="rId10"/>
              </a:rPr>
              <a:t>Ask and You Shall Evangelize</a:t>
            </a:r>
            <a:r>
              <a:rPr lang="en-US" sz="2000" dirty="0">
                <a:latin typeface="+mj-lt"/>
                <a:ea typeface="Calibri" panose="020F0502020204030204" pitchFamily="34" charset="0"/>
              </a:rPr>
              <a:t> (November 14, 2018)</a:t>
            </a:r>
          </a:p>
          <a:p>
            <a:pPr>
              <a:lnSpc>
                <a:spcPct val="150000"/>
              </a:lnSpc>
              <a:spcBef>
                <a:spcPts val="0"/>
              </a:spcBef>
            </a:pPr>
            <a:r>
              <a:rPr lang="en-US" sz="2000" dirty="0">
                <a:effectLst/>
                <a:latin typeface="+mj-lt"/>
                <a:ea typeface="Calibri" panose="020F0502020204030204" pitchFamily="34" charset="0"/>
              </a:rPr>
              <a:t>Sarah </a:t>
            </a:r>
            <a:r>
              <a:rPr lang="en-US" sz="2000" dirty="0" err="1">
                <a:effectLst/>
                <a:latin typeface="+mj-lt"/>
                <a:ea typeface="Calibri" panose="020F0502020204030204" pitchFamily="34" charset="0"/>
              </a:rPr>
              <a:t>Eekhoff</a:t>
            </a:r>
            <a:r>
              <a:rPr lang="en-US" sz="2000" dirty="0">
                <a:effectLst/>
                <a:latin typeface="+mj-lt"/>
                <a:ea typeface="Calibri" panose="020F0502020204030204" pitchFamily="34" charset="0"/>
              </a:rPr>
              <a:t> Zylstra, </a:t>
            </a:r>
            <a:r>
              <a:rPr lang="en-US" sz="2000" dirty="0">
                <a:effectLst/>
                <a:latin typeface="+mj-lt"/>
                <a:ea typeface="Calibri" panose="020F0502020204030204" pitchFamily="34" charset="0"/>
                <a:hlinkClick r:id="rId11"/>
              </a:rPr>
              <a:t>6 Things Christians Should Know About Gen Z </a:t>
            </a:r>
            <a:r>
              <a:rPr lang="en-US" sz="2000" dirty="0">
                <a:effectLst/>
                <a:latin typeface="+mj-lt"/>
                <a:ea typeface="Calibri" panose="020F0502020204030204" pitchFamily="34" charset="0"/>
              </a:rPr>
              <a:t>(February 15, 2022)</a:t>
            </a:r>
          </a:p>
        </p:txBody>
      </p:sp>
    </p:spTree>
    <p:extLst>
      <p:ext uri="{BB962C8B-B14F-4D97-AF65-F5344CB8AC3E}">
        <p14:creationId xmlns:p14="http://schemas.microsoft.com/office/powerpoint/2010/main" val="323153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A Concluding Challenge</a:t>
            </a:r>
          </a:p>
        </p:txBody>
      </p:sp>
      <p:sp>
        <p:nvSpPr>
          <p:cNvPr id="3" name="Subtitle 2"/>
          <p:cNvSpPr>
            <a:spLocks noGrp="1"/>
          </p:cNvSpPr>
          <p:nvPr>
            <p:ph type="subTitle" idx="1"/>
          </p:nvPr>
        </p:nvSpPr>
        <p:spPr>
          <a:xfrm>
            <a:off x="2185555" y="3486150"/>
            <a:ext cx="4800600" cy="1766455"/>
          </a:xfrm>
        </p:spPr>
        <p:txBody>
          <a:bodyPr>
            <a:normAutofit/>
          </a:bodyPr>
          <a:lstStyle/>
          <a:p>
            <a:pPr>
              <a:lnSpc>
                <a:spcPct val="110000"/>
              </a:lnSpc>
              <a:spcBef>
                <a:spcPts val="0"/>
              </a:spcBef>
            </a:pPr>
            <a:endParaRPr lang="en-US" sz="2700" dirty="0">
              <a:latin typeface="+mj-lt"/>
            </a:endParaRPr>
          </a:p>
        </p:txBody>
      </p:sp>
    </p:spTree>
    <p:extLst>
      <p:ext uri="{BB962C8B-B14F-4D97-AF65-F5344CB8AC3E}">
        <p14:creationId xmlns:p14="http://schemas.microsoft.com/office/powerpoint/2010/main" val="8479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13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344168" y="1843087"/>
            <a:ext cx="6446520" cy="1196579"/>
          </a:xfrm>
        </p:spPr>
        <p:txBody>
          <a:bodyPr/>
          <a:lstStyle/>
          <a:p>
            <a:pPr>
              <a:defRPr/>
            </a:pPr>
            <a:r>
              <a:rPr lang="en-US" sz="4000" dirty="0">
                <a:ea typeface="Calibri" panose="020F0502020204030204" pitchFamily="34" charset="0"/>
                <a:cs typeface="Times New Roman" panose="02020603050405020304" pitchFamily="18" charset="0"/>
              </a:rPr>
              <a:t>the Power of the Gospel, </a:t>
            </a:r>
            <a:br>
              <a:rPr lang="en-US" sz="4000" dirty="0">
                <a:ea typeface="Calibri" panose="020F0502020204030204" pitchFamily="34" charset="0"/>
                <a:cs typeface="Times New Roman" panose="02020603050405020304" pitchFamily="18" charset="0"/>
              </a:rPr>
            </a:br>
            <a:r>
              <a:rPr lang="en-US" sz="4000" dirty="0">
                <a:ea typeface="Calibri" panose="020F0502020204030204" pitchFamily="34" charset="0"/>
                <a:cs typeface="Times New Roman" panose="02020603050405020304" pitchFamily="18" charset="0"/>
              </a:rPr>
              <a:t>Convictional Courage, </a:t>
            </a:r>
            <a:br>
              <a:rPr lang="en-US" sz="4000" dirty="0">
                <a:ea typeface="Calibri" panose="020F0502020204030204" pitchFamily="34" charset="0"/>
                <a:cs typeface="Times New Roman" panose="02020603050405020304" pitchFamily="18" charset="0"/>
              </a:rPr>
            </a:br>
            <a:r>
              <a:rPr lang="en-US" sz="4000" dirty="0">
                <a:ea typeface="Calibri" panose="020F0502020204030204" pitchFamily="34" charset="0"/>
                <a:cs typeface="Times New Roman" panose="02020603050405020304" pitchFamily="18" charset="0"/>
              </a:rPr>
              <a:t>and Cancel Culture</a:t>
            </a:r>
          </a:p>
        </p:txBody>
      </p:sp>
      <p:sp>
        <p:nvSpPr>
          <p:cNvPr id="36867" name="Subtitle 2"/>
          <p:cNvSpPr>
            <a:spLocks noGrp="1"/>
          </p:cNvSpPr>
          <p:nvPr>
            <p:ph type="subTitle" idx="1"/>
          </p:nvPr>
        </p:nvSpPr>
        <p:spPr>
          <a:xfrm>
            <a:off x="2185988" y="3486150"/>
            <a:ext cx="4800600" cy="1314450"/>
          </a:xfrm>
        </p:spPr>
        <p:txBody>
          <a:bodyPr rtlCol="0">
            <a:normAutofit/>
          </a:bodyPr>
          <a:lstStyle/>
          <a:p>
            <a:pPr>
              <a:defRPr/>
            </a:pPr>
            <a:endParaRPr lang="en-US" altLang="en-US" dirty="0">
              <a:latin typeface="+mj-lt"/>
            </a:endParaRPr>
          </a:p>
        </p:txBody>
      </p:sp>
    </p:spTree>
    <p:extLst>
      <p:ext uri="{BB962C8B-B14F-4D97-AF65-F5344CB8AC3E}">
        <p14:creationId xmlns:p14="http://schemas.microsoft.com/office/powerpoint/2010/main" val="904731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Clr>
                <a:srgbClr val="A7772F"/>
              </a:buClr>
            </a:pPr>
            <a:r>
              <a:rPr lang="en-US" sz="2000" dirty="0">
                <a:solidFill>
                  <a:srgbClr val="4D4D4D"/>
                </a:solidFill>
                <a:latin typeface="+mj-lt"/>
              </a:rPr>
              <a:t>Romans 1:16-17: For I am not ashamed of the gospel, for it is the power of God for salvation to everyone who believes, to the Jew first and also to the Greek. For in it the righteousness of God is revealed from faith for faith, as it is written, "The righteous shall live by faith."</a:t>
            </a:r>
          </a:p>
          <a:p>
            <a:pPr lvl="0">
              <a:buClr>
                <a:srgbClr val="A7772F"/>
              </a:buClr>
            </a:pPr>
            <a:r>
              <a:rPr lang="en-US" sz="2000" dirty="0">
                <a:solidFill>
                  <a:srgbClr val="4D4D4D"/>
                </a:solidFill>
                <a:latin typeface="+mj-lt"/>
              </a:rPr>
              <a:t>Acts 5:39b-42: So they took his advice, and when they had called in the apostles, they beat them and charged them not to speak in the name of Jesus, and let them go. Then they left the presence of the council, rejoicing that they were counted worthy to suffer dishonor for the name. And every day, in the temple and from house to house, they did not cease teaching and preaching that the Christ is Jesus.</a:t>
            </a:r>
            <a:endParaRPr lang="en-US" sz="2000" dirty="0">
              <a:solidFill>
                <a:srgbClr val="4D4D4D"/>
              </a:solidFill>
              <a:latin typeface="proxima-nova"/>
            </a:endParaRPr>
          </a:p>
          <a:p>
            <a:pPr marL="0" indent="0">
              <a:lnSpc>
                <a:spcPct val="107000"/>
              </a:lnSpc>
              <a:spcBef>
                <a:spcPts val="0"/>
              </a:spcBef>
              <a:buNone/>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9248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344168" y="1843087"/>
            <a:ext cx="6446520" cy="1196579"/>
          </a:xfrm>
        </p:spPr>
        <p:txBody>
          <a:bodyPr/>
          <a:lstStyle/>
          <a:p>
            <a:pPr>
              <a:defRPr/>
            </a:pPr>
            <a:r>
              <a:rPr lang="en-US" sz="4400" dirty="0">
                <a:ea typeface="Calibri" panose="020F0502020204030204" pitchFamily="34" charset="0"/>
                <a:cs typeface="Times New Roman" panose="02020603050405020304" pitchFamily="18" charset="0"/>
              </a:rPr>
              <a:t>the transformative </a:t>
            </a:r>
            <a:br>
              <a:rPr lang="en-US" sz="4400" dirty="0">
                <a:ea typeface="Calibri" panose="020F0502020204030204" pitchFamily="34" charset="0"/>
                <a:cs typeface="Times New Roman" panose="02020603050405020304" pitchFamily="18" charset="0"/>
              </a:rPr>
            </a:br>
            <a:r>
              <a:rPr lang="en-US" sz="4400" dirty="0">
                <a:ea typeface="Calibri" panose="020F0502020204030204" pitchFamily="34" charset="0"/>
                <a:cs typeface="Times New Roman" panose="02020603050405020304" pitchFamily="18" charset="0"/>
              </a:rPr>
              <a:t>Power of the Gospel</a:t>
            </a:r>
          </a:p>
        </p:txBody>
      </p:sp>
      <p:sp>
        <p:nvSpPr>
          <p:cNvPr id="36867" name="Subtitle 2"/>
          <p:cNvSpPr>
            <a:spLocks noGrp="1"/>
          </p:cNvSpPr>
          <p:nvPr>
            <p:ph type="subTitle" idx="1"/>
          </p:nvPr>
        </p:nvSpPr>
        <p:spPr>
          <a:xfrm>
            <a:off x="2185988" y="3486150"/>
            <a:ext cx="4800600" cy="1314450"/>
          </a:xfrm>
        </p:spPr>
        <p:txBody>
          <a:bodyPr rtlCol="0">
            <a:normAutofit/>
          </a:bodyPr>
          <a:lstStyle/>
          <a:p>
            <a:pPr>
              <a:defRPr/>
            </a:pPr>
            <a:endParaRPr lang="en-US" altLang="en-US" dirty="0">
              <a:latin typeface="+mj-lt"/>
            </a:endParaRPr>
          </a:p>
        </p:txBody>
      </p:sp>
    </p:spTree>
    <p:extLst>
      <p:ext uri="{BB962C8B-B14F-4D97-AF65-F5344CB8AC3E}">
        <p14:creationId xmlns:p14="http://schemas.microsoft.com/office/powerpoint/2010/main" val="1867380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lvl="0" indent="0" algn="l" defTabSz="914400" rtl="0" eaLnBrk="1" fontAlgn="auto" latinLnBrk="0" hangingPunct="1">
              <a:lnSpc>
                <a:spcPct val="130000"/>
              </a:lnSpc>
              <a:spcBef>
                <a:spcPts val="0"/>
              </a:spcBef>
              <a:spcAft>
                <a:spcPts val="0"/>
              </a:spcAft>
              <a:buClr>
                <a:srgbClr val="A7772F"/>
              </a:buClr>
              <a:buSzPct val="60000"/>
              <a:buFont typeface="Lucida Grande"/>
              <a:buNone/>
              <a:tabLst/>
              <a:defRPr/>
            </a:pP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1 Thessalonians 1:4-10; 2:13</a:t>
            </a:r>
          </a:p>
          <a:p>
            <a:pPr marL="342900" marR="0" lvl="0" indent="-342900" algn="l" defTabSz="914400" rtl="0" eaLnBrk="1" fontAlgn="auto" latinLnBrk="0" hangingPunct="1">
              <a:lnSpc>
                <a:spcPct val="130000"/>
              </a:lnSpc>
              <a:spcBef>
                <a:spcPts val="0"/>
              </a:spcBef>
              <a:spcAft>
                <a:spcPts val="0"/>
              </a:spcAft>
              <a:buClr>
                <a:srgbClr val="A7772F"/>
              </a:buClr>
              <a:buSzPct val="60000"/>
              <a:buFont typeface="Lucida Grande"/>
              <a:buChar char="▶"/>
              <a:tabLst/>
              <a:defRPr/>
            </a:pP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“For we know, brothers loved by God, that he has chosen you, because </a:t>
            </a:r>
            <a:r>
              <a:rPr kumimoji="0" lang="en-US" sz="2000" b="0" i="1"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our gospel came to you not only in word, but also in power and in the Holy Spirit and with full conviction. </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You know what kind of men we proved to be among you for your sake. And you became imitators of us and of the Lord, for </a:t>
            </a:r>
            <a:r>
              <a:rPr kumimoji="0" lang="en-US" sz="2000" b="0" i="1"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you received the word in much affliction, with the joy of the Holy Spirit,</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so that you became an example to all the believers in Macedonia and in Achaia.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88903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buClr>
                <a:srgbClr val="A7772F"/>
              </a:buClr>
              <a:defRPr/>
            </a:pP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For not only has the word of the Lord sounded forth from you in Macedonia and Achaia, but your faith in God has gone forth everywhere, so that we need not say anything. For they themselves report concerning us the kind of reception we had among you, and how </a:t>
            </a:r>
            <a:r>
              <a:rPr kumimoji="0" lang="en-US" sz="2000" b="0" i="1"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you turned to God from idols to serve the living and true God, and to wait for his Son from heaven</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whom he raised from the dead, Jesus who delivers us from the wrath to come. . . . And we also thank God constantly for this, that </a:t>
            </a:r>
            <a:r>
              <a:rPr kumimoji="0" lang="en-US" sz="2000" b="0" i="1"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when you received the word of God, which you heard from us, you accepted it not as the word of men but as what it really is, the word of God, which is at work in you believers</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a:t>
            </a:r>
          </a:p>
          <a:p>
            <a:pPr marL="0" indent="0">
              <a:lnSpc>
                <a:spcPct val="107000"/>
              </a:lnSpc>
              <a:spcBef>
                <a:spcPts val="0"/>
              </a:spcBef>
              <a:buNone/>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98348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lvl="0" indent="0" algn="l" defTabSz="685800" rtl="0" eaLnBrk="1" fontAlgn="auto" latinLnBrk="0" hangingPunct="1">
              <a:lnSpc>
                <a:spcPct val="130000"/>
              </a:lnSpc>
              <a:spcBef>
                <a:spcPts val="0"/>
              </a:spcBef>
              <a:spcAft>
                <a:spcPts val="0"/>
              </a:spcAft>
              <a:buClr>
                <a:srgbClr val="A7772F"/>
              </a:buClr>
              <a:buSzPct val="60000"/>
              <a:buFont typeface="Lucida Grande"/>
              <a:buNone/>
              <a:tabLst/>
              <a:defRPr/>
            </a:pP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Cyprian of Carthage (200-258), </a:t>
            </a:r>
            <a:r>
              <a:rPr kumimoji="0" lang="en-US" sz="2000" b="0" i="1"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Epistle to Donatus</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Conversion – The Power of the Gospel</a:t>
            </a:r>
          </a:p>
          <a:p>
            <a:pPr marL="342900" marR="0" lvl="0" indent="-342900" algn="l" defTabSz="914400" rtl="0" eaLnBrk="1" fontAlgn="auto" latinLnBrk="0" hangingPunct="1">
              <a:lnSpc>
                <a:spcPct val="130000"/>
              </a:lnSpc>
              <a:spcBef>
                <a:spcPts val="0"/>
              </a:spcBef>
              <a:spcAft>
                <a:spcPts val="0"/>
              </a:spcAft>
              <a:buClr>
                <a:srgbClr val="A7772F"/>
              </a:buClr>
              <a:buSzPct val="60000"/>
              <a:buFont typeface="Lucida Grande"/>
              <a:buChar char="▶"/>
              <a:tabLst/>
              <a:defRPr/>
            </a:pP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Lying in a dark, dismal night, utterly indecisive, tossed on this proud world’s waves, unsure of my direction, ignorant of my real life, far from truth’s light. I thought it hard – particularly for myself as I then was – that someone should be “born again.” God’s mercy had proclaimed this saving truth to me. Yet how could someone, given new life in the cleansing of salvation’s waters, put off his former life, changed in heart and soul through his body stayed the same?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8539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defTabSz="685800">
              <a:spcBef>
                <a:spcPts val="0"/>
              </a:spcBef>
              <a:buClr>
                <a:srgbClr val="A7772F"/>
              </a:buClr>
              <a:defRPr/>
            </a:pP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How, I asked, is such conversion possible? Can we suddenly and swiftly strip ourselves of all that’s inborn within us, and has grown so hard through our sensual nature’s corruption? How can we discard habits that have become chronic by long custom and practice? . . . I myself was enslaved by my life’s countless errors. I didn’t believe I could possibly be liberated. So I was inclined to surrender to my clinging vices. Despairing of anything better, I gratified my sins as if they were actually parts of me, belonging to my very self.</a:t>
            </a:r>
          </a:p>
          <a:p>
            <a:pPr>
              <a:lnSpc>
                <a:spcPct val="107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55329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buClr>
                <a:srgbClr val="A7772F"/>
              </a:buClr>
              <a:defRPr/>
            </a:pP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But my former years’ stain was cleansed away, by the gift of the washing of new birth. A light from heaven, peaceful and pure, was poured into my heart, now reconciled with God. By the Spirit’s power breathed on me from heaven, I was born again, restored as a new man! In an amazing way, things I’d doubted began at once to become clear and certain; things I’d found dark were bathed with light; what had once seemed difficult began to seem practical; what I’d thought impossible now looked capable of being achieved. I was enabled to recognize that previously, born of the flesh, I’d been living as a sinner, entirely earthly-minded; but now I’d begun to belong to God, and was alive through the Spirit of holiness!</a:t>
            </a:r>
          </a:p>
          <a:p>
            <a:pPr marL="0" marR="0" lvl="0" indent="0" algn="l" defTabSz="914400" rtl="0" eaLnBrk="1" fontAlgn="auto" latinLnBrk="0" hangingPunct="1">
              <a:lnSpc>
                <a:spcPct val="130000"/>
              </a:lnSpc>
              <a:spcBef>
                <a:spcPts val="0"/>
              </a:spcBef>
              <a:spcAft>
                <a:spcPts val="0"/>
              </a:spcAft>
              <a:buClr>
                <a:srgbClr val="A7772F"/>
              </a:buClr>
              <a:buSzPct val="60000"/>
              <a:buFont typeface="Lucida Grande"/>
              <a:buNone/>
              <a:tabLst/>
              <a:defRPr/>
            </a:pPr>
            <a:endPar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7871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lvl="0" indent="0" algn="l" defTabSz="914400" rtl="0" eaLnBrk="1" fontAlgn="auto" latinLnBrk="0" hangingPunct="1">
              <a:lnSpc>
                <a:spcPct val="130000"/>
              </a:lnSpc>
              <a:spcBef>
                <a:spcPts val="0"/>
              </a:spcBef>
              <a:spcAft>
                <a:spcPts val="0"/>
              </a:spcAft>
              <a:buClr>
                <a:srgbClr val="A7772F"/>
              </a:buClr>
              <a:buSzPct val="60000"/>
              <a:buFont typeface="Lucida Grande"/>
              <a:buNone/>
              <a:tabLst/>
              <a:defRPr/>
            </a:pP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In 1522, one year after his bold confession, “Here I stand, God help me,” at Worms (April 18, 1521), Luther described how it was that the Reformation had been brought about solely by the Bible while he went about his daily routines. He writes (</a:t>
            </a:r>
            <a:r>
              <a:rPr kumimoji="0" lang="en-US" sz="2000" b="0" i="1"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LW</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51:77, which comes from Luther’s second </a:t>
            </a:r>
            <a:r>
              <a:rPr kumimoji="0" lang="en-US" sz="2000" b="0" i="0" u="none" strike="noStrike" kern="1200" cap="none" spc="0" normalizeH="0" baseline="0" noProof="0" dirty="0" err="1">
                <a:ln>
                  <a:noFill/>
                </a:ln>
                <a:solidFill>
                  <a:srgbClr val="292934"/>
                </a:solidFill>
                <a:effectLst/>
                <a:uLnTx/>
                <a:uFillTx/>
                <a:latin typeface="Calibri"/>
                <a:ea typeface="Calibri" panose="020F0502020204030204" pitchFamily="34" charset="0"/>
                <a:cs typeface="Times New Roman" panose="02020603050405020304" pitchFamily="18" charset="0"/>
              </a:rPr>
              <a:t>Invocavit</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sermon delivered on March 10, 1522), </a:t>
            </a:r>
          </a:p>
          <a:p>
            <a:pPr marL="342900" marR="0" lvl="0" indent="-342900" algn="l" defTabSz="914400" rtl="0" eaLnBrk="1" fontAlgn="auto" latinLnBrk="0" hangingPunct="1">
              <a:lnSpc>
                <a:spcPct val="130000"/>
              </a:lnSpc>
              <a:spcBef>
                <a:spcPts val="0"/>
              </a:spcBef>
              <a:spcAft>
                <a:spcPts val="0"/>
              </a:spcAft>
              <a:buClr>
                <a:srgbClr val="A7772F"/>
              </a:buClr>
              <a:buSzPct val="60000"/>
              <a:buFont typeface="Lucida Grande"/>
              <a:buChar char="▶"/>
              <a:tabLst/>
              <a:defRPr/>
            </a:pP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Take me, for example. I opposed indulgences and all papists, but never by force. I simply taught, preached, wrote God’s Word; otherwise I did nothing.  And then, while I slept, or drank Wittenberg beer with my Philip [Melanchthon] and my [</a:t>
            </a:r>
            <a:r>
              <a:rPr kumimoji="0" lang="en-US" sz="2000" b="0" i="0" u="none" strike="noStrike" kern="1200" cap="none" spc="0" normalizeH="0" baseline="0" noProof="0" dirty="0" err="1">
                <a:ln>
                  <a:noFill/>
                </a:ln>
                <a:solidFill>
                  <a:srgbClr val="292934"/>
                </a:solidFill>
                <a:effectLst/>
                <a:uLnTx/>
                <a:uFillTx/>
                <a:latin typeface="Calibri"/>
                <a:ea typeface="Calibri" panose="020F0502020204030204" pitchFamily="34" charset="0"/>
                <a:cs typeface="Times New Roman" panose="02020603050405020304" pitchFamily="18" charset="0"/>
              </a:rPr>
              <a:t>Nicholaus</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von] </a:t>
            </a:r>
            <a:r>
              <a:rPr kumimoji="0" lang="en-US" sz="2000" b="0" i="0" u="none" strike="noStrike" kern="1200" cap="none" spc="0" normalizeH="0" baseline="0" noProof="0" dirty="0" err="1">
                <a:ln>
                  <a:noFill/>
                </a:ln>
                <a:solidFill>
                  <a:srgbClr val="292934"/>
                </a:solidFill>
                <a:effectLst/>
                <a:uLnTx/>
                <a:uFillTx/>
                <a:latin typeface="Calibri"/>
                <a:ea typeface="Calibri" panose="020F0502020204030204" pitchFamily="34" charset="0"/>
                <a:cs typeface="Times New Roman" panose="02020603050405020304" pitchFamily="18" charset="0"/>
              </a:rPr>
              <a:t>Amsdorf</a:t>
            </a:r>
            <a:r>
              <a:rPr kumimoji="0" lang="en-US" sz="2000" b="0" i="0" u="none" strike="noStrike" kern="1200" cap="none" spc="0" normalizeH="0" baseline="0" noProof="0" dirty="0">
                <a:ln>
                  <a:noFill/>
                </a:ln>
                <a:solidFill>
                  <a:srgbClr val="292934"/>
                </a:solidFill>
                <a:effectLst/>
                <a:uLnTx/>
                <a:uFillTx/>
                <a:latin typeface="Calibri"/>
                <a:ea typeface="Calibri" panose="020F0502020204030204" pitchFamily="34" charset="0"/>
                <a:cs typeface="Times New Roman" panose="02020603050405020304" pitchFamily="18" charset="0"/>
              </a:rPr>
              <a:t>, the Word so greatly weakened the papacy that never a prince or emperor did such damage to it.  I did nothing.  The Word did it all. </a:t>
            </a:r>
          </a:p>
          <a:p>
            <a:pPr marL="0" indent="0">
              <a:lnSpc>
                <a:spcPct val="107000"/>
              </a:lnSpc>
              <a:spcBef>
                <a:spcPts val="0"/>
              </a:spcBef>
              <a:buNone/>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416887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a:lnSpc>
                <a:spcPct val="150000"/>
              </a:lnSpc>
              <a:spcBef>
                <a:spcPts val="0"/>
              </a:spcBef>
              <a:spcAft>
                <a:spcPts val="0"/>
              </a:spcAft>
            </a:pPr>
            <a:r>
              <a:rPr lang="en-US" sz="2000" dirty="0">
                <a:solidFill>
                  <a:srgbClr val="202020"/>
                </a:solidFill>
                <a:effectLst/>
                <a:latin typeface="+mj-lt"/>
                <a:ea typeface="Times New Roman" panose="02020603050405020304" pitchFamily="18" charset="0"/>
              </a:rPr>
              <a:t>We'll explore questions like: </a:t>
            </a:r>
            <a:endParaRPr lang="en-US" sz="2000" dirty="0">
              <a:effectLst/>
              <a:latin typeface="+mj-lt"/>
              <a:ea typeface="Calibri" panose="020F0502020204030204" pitchFamily="34"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dirty="0">
                <a:solidFill>
                  <a:srgbClr val="202020"/>
                </a:solidFill>
                <a:effectLst/>
                <a:latin typeface="+mj-lt"/>
                <a:ea typeface="Times New Roman" panose="02020603050405020304" pitchFamily="18" charset="0"/>
              </a:rPr>
              <a:t>What is the gospel?</a:t>
            </a:r>
            <a:endParaRPr lang="en-US" sz="2000" dirty="0">
              <a:solidFill>
                <a:srgbClr val="202020"/>
              </a:solidFill>
              <a:effectLst/>
              <a:latin typeface="+mj-lt"/>
              <a:ea typeface="Calibri" panose="020F0502020204030204" pitchFamily="34"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dirty="0">
                <a:solidFill>
                  <a:srgbClr val="202020"/>
                </a:solidFill>
                <a:effectLst/>
                <a:latin typeface="+mj-lt"/>
                <a:ea typeface="Times New Roman" panose="02020603050405020304" pitchFamily="18" charset="0"/>
              </a:rPr>
              <a:t>What is repentance?</a:t>
            </a:r>
            <a:endParaRPr lang="en-US" sz="2000" dirty="0">
              <a:solidFill>
                <a:srgbClr val="202020"/>
              </a:solidFill>
              <a:effectLst/>
              <a:latin typeface="+mj-lt"/>
              <a:ea typeface="Calibri" panose="020F0502020204030204" pitchFamily="34"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dirty="0">
                <a:solidFill>
                  <a:srgbClr val="202020"/>
                </a:solidFill>
                <a:effectLst/>
                <a:latin typeface="+mj-lt"/>
                <a:ea typeface="Times New Roman" panose="02020603050405020304" pitchFamily="18" charset="0"/>
              </a:rPr>
              <a:t>What will be the destiny of the un-</a:t>
            </a:r>
            <a:r>
              <a:rPr lang="en-US" sz="2000" i="1" dirty="0">
                <a:solidFill>
                  <a:srgbClr val="202020"/>
                </a:solidFill>
                <a:effectLst/>
                <a:latin typeface="+mj-lt"/>
                <a:ea typeface="Times New Roman" panose="02020603050405020304" pitchFamily="18" charset="0"/>
              </a:rPr>
              <a:t>evangel-</a:t>
            </a:r>
            <a:r>
              <a:rPr lang="en-US" sz="2000" dirty="0" err="1">
                <a:solidFill>
                  <a:srgbClr val="202020"/>
                </a:solidFill>
                <a:effectLst/>
                <a:latin typeface="+mj-lt"/>
                <a:ea typeface="Times New Roman" panose="02020603050405020304" pitchFamily="18" charset="0"/>
              </a:rPr>
              <a:t>ized</a:t>
            </a:r>
            <a:r>
              <a:rPr lang="en-US" sz="2000" dirty="0">
                <a:solidFill>
                  <a:srgbClr val="202020"/>
                </a:solidFill>
                <a:effectLst/>
                <a:latin typeface="+mj-lt"/>
                <a:ea typeface="Times New Roman" panose="02020603050405020304" pitchFamily="18" charset="0"/>
              </a:rPr>
              <a:t>?</a:t>
            </a:r>
            <a:endParaRPr lang="en-US" sz="2000" dirty="0">
              <a:solidFill>
                <a:srgbClr val="202020"/>
              </a:solidFill>
              <a:effectLst/>
              <a:latin typeface="+mj-lt"/>
              <a:ea typeface="Calibri" panose="020F0502020204030204" pitchFamily="34" charset="0"/>
            </a:endParaRPr>
          </a:p>
          <a:p>
            <a:pPr>
              <a:buFont typeface="Arial" panose="020B0604020202020204" pitchFamily="34" charset="0"/>
              <a:buChar char="•"/>
            </a:pPr>
            <a:r>
              <a:rPr lang="en-US" sz="2000" dirty="0">
                <a:solidFill>
                  <a:srgbClr val="202020"/>
                </a:solidFill>
                <a:effectLst/>
                <a:latin typeface="+mj-lt"/>
                <a:ea typeface="Times New Roman" panose="02020603050405020304" pitchFamily="18" charset="0"/>
              </a:rPr>
              <a:t>How do we declare and defend the gospel in a post-Christian secular age?</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35387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4200" i="1" dirty="0"/>
            </a:br>
            <a:r>
              <a:rPr lang="en-US" sz="4200" dirty="0"/>
              <a:t>Pastor-Theologian-Evangelist</a:t>
            </a:r>
            <a:br>
              <a:rPr lang="en-US" sz="4200" dirty="0"/>
            </a:br>
            <a:endParaRPr lang="en-US" sz="42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96758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2000" dirty="0">
                <a:latin typeface="+mj-lt"/>
                <a:ea typeface="Calibri" panose="020F0502020204030204" pitchFamily="34" charset="0"/>
                <a:cs typeface="Times New Roman" panose="02020603050405020304" pitchFamily="18" charset="0"/>
              </a:rPr>
              <a:t>Carl Henry, </a:t>
            </a:r>
            <a:r>
              <a:rPr lang="en-US" sz="2000" dirty="0">
                <a:effectLst/>
                <a:latin typeface="+mj-lt"/>
                <a:ea typeface="Calibri" panose="020F0502020204030204" pitchFamily="34" charset="0"/>
                <a:cs typeface="Times New Roman" panose="02020603050405020304" pitchFamily="18" charset="0"/>
              </a:rPr>
              <a:t>“</a:t>
            </a:r>
            <a:r>
              <a:rPr lang="en-US" sz="2000" dirty="0">
                <a:effectLst/>
                <a:latin typeface="+mj-lt"/>
                <a:ea typeface="Calibri" panose="020F0502020204030204" pitchFamily="34" charset="0"/>
                <a:cs typeface="Times New Roman" panose="02020603050405020304" pitchFamily="18" charset="0"/>
                <a:hlinkClick r:id="rId2"/>
              </a:rPr>
              <a:t>Evangelism and the Sacred Book</a:t>
            </a:r>
            <a:r>
              <a:rPr lang="en-US" sz="2000" dirty="0">
                <a:effectLst/>
                <a:latin typeface="+mj-lt"/>
                <a:ea typeface="Calibri" panose="020F0502020204030204" pitchFamily="34" charset="0"/>
                <a:cs typeface="Times New Roman" panose="02020603050405020304" pitchFamily="18" charset="0"/>
              </a:rPr>
              <a:t>,” </a:t>
            </a:r>
            <a:r>
              <a:rPr lang="en-US" sz="2000" i="1" dirty="0">
                <a:effectLst/>
                <a:latin typeface="+mj-lt"/>
                <a:ea typeface="Calibri" panose="020F0502020204030204" pitchFamily="34" charset="0"/>
                <a:cs typeface="Times New Roman" panose="02020603050405020304" pitchFamily="18" charset="0"/>
              </a:rPr>
              <a:t>CT</a:t>
            </a:r>
            <a:r>
              <a:rPr lang="en-US" sz="2000" dirty="0">
                <a:effectLst/>
                <a:latin typeface="+mj-lt"/>
                <a:ea typeface="Calibri" panose="020F0502020204030204" pitchFamily="34" charset="0"/>
                <a:cs typeface="Times New Roman" panose="02020603050405020304" pitchFamily="18" charset="0"/>
              </a:rPr>
              <a:t> 1.1 (October 15, 1956)</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The names of Karl Barth and of Billy Graham ought not, perhaps, to be mentioned in the same sentence, unless one is prepared to stay for the afternoon.</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Their gifts and callings are diverse—the one a skilled theologian, the other a skilled evangelist. Their influence is equally dissimilar, that of the one mainly academic, and of the other mainly popular. Barth is today doubtless at the very apex of his career, while Graham’s star very probably is still rising. </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In stressing this fact, the “theology of the Word of God” and the evangelism of “the Bible says” are in formal agreement, and share in the rebellion against the classic liberal distrust of the special revelation claim that is everywhere implicit in the Bible.</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Is not the New Testament ideal (we do not imply the flawlessness of Barth’s theology nor of Graham’s evangelism) the theologian-evangelist, whom the apostle Paul supremely exemplifies.</a:t>
            </a:r>
          </a:p>
          <a:p>
            <a:pPr marL="0" marR="0">
              <a:lnSpc>
                <a:spcPct val="150000"/>
              </a:lnSpc>
              <a:spcBef>
                <a:spcPts val="0"/>
              </a:spcBef>
              <a:spcAft>
                <a:spcPts val="0"/>
              </a:spcAft>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05453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Today we talk a lot about the pastor-theologian, but not much at all about the pastor-evangelist or the theologian-evangelist. I wonder why? I think we need to focus on all: pastor-theologian-evangelist. It is a long, hyphenated mouth-full, but I think it captures what we are to be about.</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John Woodbridge: I love your suggestion--the use of the expression, “pastor-theologian-evangelist”.  There is a wonderful rationale to be unfurled regarding the reasons such an expression is most pertinent.  You may remember I discussed Henry's embrace of the expression “Theologian Evangelist” in an article in the book, </a:t>
            </a:r>
            <a:r>
              <a:rPr lang="en-US" sz="2000" i="1" dirty="0">
                <a:effectLst/>
                <a:latin typeface="+mj-lt"/>
                <a:ea typeface="Calibri" panose="020F0502020204030204" pitchFamily="34" charset="0"/>
                <a:cs typeface="Times New Roman" panose="02020603050405020304" pitchFamily="18" charset="0"/>
              </a:rPr>
              <a:t>The Enduring Influence of Carl F. H. Henry</a:t>
            </a:r>
            <a:r>
              <a:rPr lang="en-US" sz="2000" dirty="0">
                <a:effectLst/>
                <a:latin typeface="+mj-lt"/>
                <a:ea typeface="Calibri" panose="020F0502020204030204" pitchFamily="34" charset="0"/>
                <a:cs typeface="Times New Roman" panose="02020603050405020304" pitchFamily="18" charset="0"/>
              </a:rPr>
              <a:t>.  His justification for the use of that expression was very persuasive.</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68403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735107" y="1843087"/>
            <a:ext cx="7243482" cy="1196579"/>
          </a:xfrm>
        </p:spPr>
        <p:txBody>
          <a:bodyPr/>
          <a:lstStyle/>
          <a:p>
            <a:pPr>
              <a:spcBef>
                <a:spcPts val="0"/>
              </a:spcBef>
            </a:pPr>
            <a:r>
              <a:rPr lang="en-US" sz="4000" dirty="0">
                <a:latin typeface="+mj-lt"/>
                <a:ea typeface="Calibri" panose="020F0502020204030204" pitchFamily="34" charset="0"/>
                <a:cs typeface="Times New Roman" panose="02020603050405020304" pitchFamily="18" charset="0"/>
              </a:rPr>
              <a:t>A Postmodern, Increasingly </a:t>
            </a:r>
            <a:br>
              <a:rPr lang="en-US" sz="4000" dirty="0">
                <a:latin typeface="+mj-lt"/>
                <a:ea typeface="Calibri" panose="020F0502020204030204" pitchFamily="34" charset="0"/>
                <a:cs typeface="Times New Roman" panose="02020603050405020304" pitchFamily="18" charset="0"/>
              </a:rPr>
            </a:br>
            <a:r>
              <a:rPr lang="en-US" sz="4000" dirty="0">
                <a:latin typeface="+mj-lt"/>
                <a:ea typeface="Calibri" panose="020F0502020204030204" pitchFamily="34" charset="0"/>
                <a:cs typeface="Times New Roman" panose="02020603050405020304" pitchFamily="18" charset="0"/>
              </a:rPr>
              <a:t>Post-Christian Creed: </a:t>
            </a:r>
            <a:br>
              <a:rPr lang="en-US" sz="4000" dirty="0">
                <a:latin typeface="+mj-lt"/>
                <a:ea typeface="Calibri" panose="020F0502020204030204" pitchFamily="34" charset="0"/>
                <a:cs typeface="Times New Roman" panose="02020603050405020304" pitchFamily="18" charset="0"/>
              </a:rPr>
            </a:br>
            <a:r>
              <a:rPr lang="en-US" sz="4000" dirty="0">
                <a:latin typeface="+mj-lt"/>
                <a:ea typeface="Calibri" panose="020F0502020204030204" pitchFamily="34" charset="0"/>
                <a:cs typeface="Times New Roman" panose="02020603050405020304" pitchFamily="18" charset="0"/>
              </a:rPr>
              <a:t>Yard-sign Theology</a:t>
            </a:r>
            <a:endParaRPr lang="en-US" altLang="en-US" sz="4000" dirty="0">
              <a:latin typeface="+mj-lt"/>
            </a:endParaRPr>
          </a:p>
        </p:txBody>
      </p:sp>
      <p:sp>
        <p:nvSpPr>
          <p:cNvPr id="36867" name="Subtitle 2"/>
          <p:cNvSpPr>
            <a:spLocks noGrp="1"/>
          </p:cNvSpPr>
          <p:nvPr>
            <p:ph type="subTitle" idx="1"/>
          </p:nvPr>
        </p:nvSpPr>
        <p:spPr/>
        <p:txBody>
          <a:bodyPr/>
          <a:lstStyle/>
          <a:p>
            <a:endParaRPr lang="en-US" altLang="en-US" dirty="0">
              <a:latin typeface="+mj-lt"/>
            </a:endParaRPr>
          </a:p>
        </p:txBody>
      </p:sp>
    </p:spTree>
    <p:extLst>
      <p:ext uri="{BB962C8B-B14F-4D97-AF65-F5344CB8AC3E}">
        <p14:creationId xmlns:p14="http://schemas.microsoft.com/office/powerpoint/2010/main" val="511302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8A23E6F-89BC-43D1-B689-63554FD5604A}"/>
              </a:ext>
            </a:extLst>
          </p:cNvPr>
          <p:cNvPicPr>
            <a:picLocks noGrp="1" noChangeAspect="1" noChangeArrowheads="1"/>
          </p:cNvPicPr>
          <p:nvPr>
            <p:ph type="pic" sz="quarter" idx="13"/>
          </p:nvPr>
        </p:nvPicPr>
        <p:blipFill rotWithShape="1">
          <a:blip r:embed="rId3" cstate="email">
            <a:extLst>
              <a:ext uri="{28A0092B-C50C-407E-A947-70E740481C1C}">
                <a14:useLocalDpi xmlns:a14="http://schemas.microsoft.com/office/drawing/2010/main" val="0"/>
              </a:ext>
            </a:extLst>
          </a:blip>
          <a:stretch/>
        </p:blipFill>
        <p:spPr bwMode="auto">
          <a:xfrm>
            <a:off x="920171" y="1148013"/>
            <a:ext cx="7303658" cy="461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4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rtl="0" fontAlgn="base"/>
            <a:r>
              <a:rPr lang="en-US" dirty="0">
                <a:latin typeface="+mj-lt"/>
              </a:rPr>
              <a:t>We believe in one God, the Father almighty . . . And in one Lord Jesus Christ, the only Son of God, begotten from the Father before all ages  . . . And we believe in the Holy Spirit,      the Lord, the giver of life. He proceeds from the Father and the Son . . . (Nicene Creed)</a:t>
            </a:r>
          </a:p>
          <a:p>
            <a:pPr marL="0">
              <a:spcBef>
                <a:spcPts val="0"/>
              </a:spcBef>
            </a:pPr>
            <a:r>
              <a:rPr lang="en-US" sz="1800" dirty="0">
                <a:latin typeface="+mj-lt"/>
                <a:ea typeface="Calibri" panose="020F0502020204030204" pitchFamily="34" charset="0"/>
              </a:rPr>
              <a:t>Brett McCracken, </a:t>
            </a:r>
            <a:r>
              <a:rPr lang="en-US" sz="1800" u="sng" dirty="0">
                <a:solidFill>
                  <a:srgbClr val="0563C1"/>
                </a:solidFill>
                <a:latin typeface="+mj-lt"/>
                <a:ea typeface="Calibri" panose="020F0502020204030204" pitchFamily="34" charset="0"/>
                <a:hlinkClick r:id="rId2"/>
              </a:rPr>
              <a:t>Your Neighbor’s New Creed: ‘In This House, We Believe . . .’</a:t>
            </a:r>
            <a:endParaRPr lang="en-US" sz="1800" dirty="0">
              <a:latin typeface="+mj-lt"/>
              <a:ea typeface="Calibri" panose="020F0502020204030204" pitchFamily="34" charset="0"/>
            </a:endParaRPr>
          </a:p>
          <a:p>
            <a:pPr algn="l" rtl="0" fontAlgn="base"/>
            <a:endParaRPr lang="en-US" dirty="0">
              <a:latin typeface="+mj-lt"/>
            </a:endParaRPr>
          </a:p>
        </p:txBody>
      </p:sp>
    </p:spTree>
    <p:extLst>
      <p:ext uri="{BB962C8B-B14F-4D97-AF65-F5344CB8AC3E}">
        <p14:creationId xmlns:p14="http://schemas.microsoft.com/office/powerpoint/2010/main" val="31249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Pisidian Antioch and Athens: “What does Jerusalem have to do with Athens?”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05921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spcBef>
                <a:spcPts val="0"/>
              </a:spcBef>
              <a:buNone/>
            </a:pPr>
            <a:r>
              <a:rPr lang="en-US" sz="2000" b="1" dirty="0">
                <a:latin typeface="+mj-lt"/>
                <a:ea typeface="Times New Roman" panose="02020603050405020304" pitchFamily="18" charset="0"/>
              </a:rPr>
              <a:t>Pisidian Antioch (Acts 13:13-43)</a:t>
            </a:r>
            <a:endParaRPr lang="en-US" sz="2000" dirty="0">
              <a:latin typeface="+mj-lt"/>
              <a:ea typeface="Times New Roman" panose="02020603050405020304" pitchFamily="18" charset="0"/>
            </a:endParaRPr>
          </a:p>
          <a:p>
            <a:pPr marL="257175" indent="-257175" algn="just" fontAlgn="base" hangingPunct="0">
              <a:spcBef>
                <a:spcPts val="0"/>
              </a:spcBef>
              <a:buFont typeface="+mj-lt"/>
              <a:buAutoNum type="arabicPeriod"/>
            </a:pPr>
            <a:r>
              <a:rPr lang="en-US" sz="2000" dirty="0">
                <a:latin typeface="+mj-lt"/>
                <a:ea typeface="Times New Roman" panose="02020603050405020304" pitchFamily="18" charset="0"/>
              </a:rPr>
              <a:t>This address was given by Paul to those who were primarily Jewish who knew their Bibles (Old Testament) well.</a:t>
            </a:r>
          </a:p>
          <a:p>
            <a:pPr marL="257175" indent="-257175" algn="just" fontAlgn="base" hangingPunct="0">
              <a:spcBef>
                <a:spcPts val="0"/>
              </a:spcBef>
              <a:buFont typeface="+mj-lt"/>
              <a:buAutoNum type="arabicPeriod"/>
            </a:pPr>
            <a:r>
              <a:rPr lang="en-US" sz="2000" dirty="0">
                <a:latin typeface="+mj-lt"/>
                <a:ea typeface="Times New Roman" panose="02020603050405020304" pitchFamily="18" charset="0"/>
              </a:rPr>
              <a:t>The focus is Jesus: the Old Testament recorded the preparation for Christ, and Paul proclaimed that those Scriptures were fulfilled in Christ, and he concludes with a call to faith in Christ.</a:t>
            </a: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12419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spcBef>
                <a:spcPts val="0"/>
              </a:spcBef>
              <a:buNone/>
            </a:pPr>
            <a:r>
              <a:rPr lang="en-US" sz="2000" b="1" dirty="0">
                <a:latin typeface="+mj-lt"/>
                <a:ea typeface="Times New Roman" panose="02020603050405020304" pitchFamily="18" charset="0"/>
              </a:rPr>
              <a:t>Athens (Acts 17:16-34)</a:t>
            </a:r>
            <a:r>
              <a:rPr lang="en-US" sz="2000" dirty="0">
                <a:latin typeface="+mj-lt"/>
                <a:ea typeface="Times New Roman" panose="02020603050405020304" pitchFamily="18" charset="0"/>
              </a:rPr>
              <a:t> </a:t>
            </a:r>
          </a:p>
          <a:p>
            <a:pPr marL="257175" indent="-257175" algn="just" fontAlgn="base" hangingPunct="0">
              <a:spcBef>
                <a:spcPts val="0"/>
              </a:spcBef>
              <a:buFont typeface="+mj-lt"/>
              <a:buAutoNum type="arabicPeriod"/>
            </a:pPr>
            <a:r>
              <a:rPr lang="en-US" sz="2000" dirty="0">
                <a:latin typeface="+mj-lt"/>
                <a:ea typeface="Times New Roman" panose="02020603050405020304" pitchFamily="18" charset="0"/>
              </a:rPr>
              <a:t>This address was given by Paul to those who were primarily pagan who knew nothing of the Bible at all.</a:t>
            </a:r>
          </a:p>
          <a:p>
            <a:pPr marL="257175" indent="-257175" algn="just" fontAlgn="base" hangingPunct="0">
              <a:spcBef>
                <a:spcPts val="0"/>
              </a:spcBef>
              <a:buFont typeface="+mj-lt"/>
              <a:buAutoNum type="arabicPeriod"/>
            </a:pPr>
            <a:r>
              <a:rPr lang="en-US" sz="2000" dirty="0">
                <a:latin typeface="+mj-lt"/>
                <a:ea typeface="Times New Roman" panose="02020603050405020304" pitchFamily="18" charset="0"/>
              </a:rPr>
              <a:t>Paul’s reactions were based on a Christian analysis of culture, not the beauty of the city (17:16).   When he saw the idols he was distressed.</a:t>
            </a: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97406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457200" indent="-457200" algn="just" fontAlgn="base" hangingPunct="0">
              <a:spcBef>
                <a:spcPts val="0"/>
              </a:spcBef>
              <a:buFont typeface="+mj-lt"/>
              <a:buAutoNum type="arabicPeriod" startAt="3"/>
            </a:pPr>
            <a:r>
              <a:rPr lang="en-US" sz="2000" dirty="0">
                <a:latin typeface="+mj-lt"/>
                <a:ea typeface="Times New Roman" panose="02020603050405020304" pitchFamily="18" charset="0"/>
              </a:rPr>
              <a:t>Paul was engaged in proclamation, not dialogue (17:18).  His focus was on the message about the Good News of Jesus, not the method.  He also addressed the prevailing philosophies of life - Epicureanism (Epicurus (341-270 B.C.) founded this movement.  Pleasure was considered the chief end of life, which consisted of a life of tranquility, free from pain, disturbing passions, and superstitious fears.  They did not deny the existence of gods, but concluded that the gods took no interest in the life of mankind.) and Stoicism (Cypriote Zeno (340-265 B.C.) was the founder.  Followers sought to live consistently with nature, and in practice they laid great emphasis on the primacy of the rational faculty in man, and on individual self-sufficiency, which led to pride.  Generally, proponents were pantheistic.)  </a:t>
            </a:r>
          </a:p>
          <a:p>
            <a:pPr marL="457200" indent="-457200" algn="just" fontAlgn="base" hangingPunct="0">
              <a:spcBef>
                <a:spcPts val="0"/>
              </a:spcBef>
              <a:buFont typeface="+mj-lt"/>
              <a:buAutoNum type="arabicPeriod" startAt="3"/>
            </a:pPr>
            <a:r>
              <a:rPr lang="en-US" sz="2000" dirty="0">
                <a:latin typeface="+mj-lt"/>
                <a:ea typeface="Times New Roman" panose="02020603050405020304" pitchFamily="18" charset="0"/>
              </a:rPr>
              <a:t>At the Areopagus, Paul addressed them with courtesy, but with restraint; there is no approval of their religion as another way of salvation.  He does, however, acknowledge the basic religiosity of man (17:22).</a:t>
            </a: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78347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717848" y="1843087"/>
            <a:ext cx="7503206" cy="1196579"/>
          </a:xfrm>
        </p:spPr>
        <p:txBody>
          <a:bodyPr/>
          <a:lstStyle/>
          <a:p>
            <a:pPr>
              <a:spcBef>
                <a:spcPts val="0"/>
              </a:spcBef>
            </a:pPr>
            <a:r>
              <a:rPr lang="en-US" altLang="en-US" sz="4800" dirty="0">
                <a:latin typeface="+mj-lt"/>
              </a:rPr>
              <a:t>EFCA Statement of Faith:</a:t>
            </a:r>
            <a:br>
              <a:rPr lang="en-US" altLang="en-US" sz="4800" dirty="0">
                <a:latin typeface="+mj-lt"/>
              </a:rPr>
            </a:br>
            <a:r>
              <a:rPr lang="en-US" altLang="en-US" sz="4800" dirty="0">
                <a:latin typeface="+mj-lt"/>
              </a:rPr>
              <a:t> God’s Gospel Quiz</a:t>
            </a:r>
          </a:p>
        </p:txBody>
      </p:sp>
      <p:sp>
        <p:nvSpPr>
          <p:cNvPr id="36867" name="Subtitle 2"/>
          <p:cNvSpPr>
            <a:spLocks noGrp="1"/>
          </p:cNvSpPr>
          <p:nvPr>
            <p:ph type="subTitle" idx="1"/>
          </p:nvPr>
        </p:nvSpPr>
        <p:spPr/>
        <p:txBody>
          <a:bodyPr/>
          <a:lstStyle/>
          <a:p>
            <a:r>
              <a:rPr lang="en-US" altLang="en-US" dirty="0">
                <a:latin typeface="+mj-lt"/>
              </a:rPr>
              <a:t>New Life Through the Gospel of Jesus Christ</a:t>
            </a:r>
          </a:p>
        </p:txBody>
      </p:sp>
    </p:spTree>
    <p:extLst>
      <p:ext uri="{BB962C8B-B14F-4D97-AF65-F5344CB8AC3E}">
        <p14:creationId xmlns:p14="http://schemas.microsoft.com/office/powerpoint/2010/main" val="3903830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257175" indent="-257175" algn="just" fontAlgn="base" hangingPunct="0">
              <a:spcBef>
                <a:spcPts val="0"/>
              </a:spcBef>
              <a:buFont typeface="+mj-lt"/>
              <a:buAutoNum type="arabicPeriod" startAt="5"/>
            </a:pPr>
            <a:r>
              <a:rPr lang="en-US" sz="2000" dirty="0">
                <a:latin typeface="+mj-lt"/>
                <a:ea typeface="Times New Roman" panose="02020603050405020304" pitchFamily="18" charset="0"/>
              </a:rPr>
              <a:t>Paul begins his proclamation “To an unknown God” (17:23).  He uses something in their midst to bring them to the Gospel.  What is unknown to them, he will make known the God who has revealed Himself.  He states the heart of the issue: worship.</a:t>
            </a:r>
          </a:p>
          <a:p>
            <a:pPr marL="257175" indent="-257175" algn="just" fontAlgn="base" hangingPunct="0">
              <a:spcBef>
                <a:spcPts val="0"/>
              </a:spcBef>
              <a:buFont typeface="+mj-lt"/>
              <a:buAutoNum type="arabicPeriod" startAt="5"/>
            </a:pPr>
            <a:r>
              <a:rPr lang="en-US" sz="2000" dirty="0">
                <a:latin typeface="+mj-lt"/>
                <a:ea typeface="Times New Roman" panose="02020603050405020304" pitchFamily="18" charset="0"/>
              </a:rPr>
              <a:t>God is separate from the universe.  He is the Creator, He is sovereign, and He is transcendent (17:24).</a:t>
            </a:r>
          </a:p>
          <a:p>
            <a:pPr marL="257175" indent="-257175" algn="just" fontAlgn="base" hangingPunct="0">
              <a:spcBef>
                <a:spcPts val="0"/>
              </a:spcBef>
              <a:buFont typeface="+mj-lt"/>
              <a:buAutoNum type="arabicPeriod" startAt="5"/>
            </a:pPr>
            <a:r>
              <a:rPr lang="en-US" sz="2000" dirty="0">
                <a:latin typeface="+mj-lt"/>
                <a:ea typeface="Times New Roman" panose="02020603050405020304" pitchFamily="18" charset="0"/>
              </a:rPr>
              <a:t>Not only does God sustain life and rule providentially, He is also characterized by aseity (from the Latin </a:t>
            </a:r>
            <a:r>
              <a:rPr lang="en-US" sz="2000" i="1" dirty="0">
                <a:latin typeface="+mj-lt"/>
                <a:ea typeface="Times New Roman" panose="02020603050405020304" pitchFamily="18" charset="0"/>
              </a:rPr>
              <a:t>a se</a:t>
            </a:r>
            <a:r>
              <a:rPr lang="en-US" sz="2000" dirty="0">
                <a:latin typeface="+mj-lt"/>
                <a:ea typeface="Times New Roman" panose="02020603050405020304" pitchFamily="18" charset="0"/>
              </a:rPr>
              <a:t> meaning “from Himself,” 17:25).  God is independent which means He does not need us.  We cannot give Him anything He lacks.</a:t>
            </a: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32744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indent="-457200" algn="just" fontAlgn="base" hangingPunct="0">
              <a:spcBef>
                <a:spcPts val="0"/>
              </a:spcBef>
              <a:buFont typeface="+mj-lt"/>
              <a:buAutoNum type="arabicPeriod" startAt="8"/>
            </a:pPr>
            <a:r>
              <a:rPr lang="en-US" sz="2000" dirty="0">
                <a:latin typeface="+mj-lt"/>
                <a:ea typeface="Times New Roman" panose="02020603050405020304" pitchFamily="18" charset="0"/>
              </a:rPr>
              <a:t>All of humanity has descended from one man, who was also created by God (17:26).  If there is a God, He is God of all, acknowledged or not.</a:t>
            </a:r>
          </a:p>
          <a:p>
            <a:pPr marL="457200" indent="-457200" algn="just" fontAlgn="base" hangingPunct="0">
              <a:spcBef>
                <a:spcPts val="0"/>
              </a:spcBef>
              <a:buFont typeface="+mj-lt"/>
              <a:buAutoNum type="arabicPeriod" startAt="8"/>
            </a:pPr>
            <a:r>
              <a:rPr lang="en-US" sz="2000" dirty="0">
                <a:latin typeface="+mj-lt"/>
                <a:ea typeface="Times New Roman" panose="02020603050405020304" pitchFamily="18" charset="0"/>
              </a:rPr>
              <a:t>God orders all of history, and His purpose is that human beings might know Him in order to worship Him (17:27).  God is also personal.  This has to do with a worldview.</a:t>
            </a:r>
          </a:p>
          <a:p>
            <a:pPr marL="457200" indent="-457200" algn="just" fontAlgn="base" hangingPunct="0">
              <a:spcBef>
                <a:spcPts val="0"/>
              </a:spcBef>
              <a:buFont typeface="+mj-lt"/>
              <a:buAutoNum type="arabicPeriod" startAt="8"/>
            </a:pPr>
            <a:r>
              <a:rPr lang="en-US" sz="2000" dirty="0">
                <a:latin typeface="+mj-lt"/>
                <a:ea typeface="Times New Roman" panose="02020603050405020304" pitchFamily="18" charset="0"/>
              </a:rPr>
              <a:t>Paul could even quote some of their own pagan poets - the </a:t>
            </a:r>
            <a:r>
              <a:rPr lang="en-US" sz="2000" dirty="0" err="1">
                <a:latin typeface="+mj-lt"/>
                <a:ea typeface="Times New Roman" panose="02020603050405020304" pitchFamily="18" charset="0"/>
              </a:rPr>
              <a:t>Creten</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Epimenides</a:t>
            </a:r>
            <a:r>
              <a:rPr lang="en-US" sz="2000" dirty="0">
                <a:latin typeface="+mj-lt"/>
                <a:ea typeface="Times New Roman" panose="02020603050405020304" pitchFamily="18" charset="0"/>
              </a:rPr>
              <a:t> and the Cilician Aratus - as they supported the Gospel message, for all truth is God’s truth (17:28).  He does use these quotes from a biblical and Christian perspective.</a:t>
            </a:r>
          </a:p>
          <a:p>
            <a:pPr>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84597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257175" indent="-257175" algn="just" fontAlgn="base" hangingPunct="0">
              <a:spcBef>
                <a:spcPts val="0"/>
              </a:spcBef>
              <a:buFont typeface="+mj-lt"/>
              <a:buAutoNum type="arabicPeriod" startAt="11"/>
            </a:pPr>
            <a:r>
              <a:rPr lang="en-US" sz="2000" dirty="0">
                <a:latin typeface="+mj-lt"/>
                <a:ea typeface="Times New Roman" panose="02020603050405020304" pitchFamily="18" charset="0"/>
              </a:rPr>
              <a:t>Paul addresses human rebellion against the Creator, Ruler, Sustainer God (17:29-30).</a:t>
            </a:r>
          </a:p>
          <a:p>
            <a:pPr marL="257175" indent="-257175" algn="just" fontAlgn="base" hangingPunct="0">
              <a:spcBef>
                <a:spcPts val="0"/>
              </a:spcBef>
              <a:buFont typeface="+mj-lt"/>
              <a:buAutoNum type="arabicPeriod" startAt="11"/>
            </a:pPr>
            <a:r>
              <a:rPr lang="en-US" sz="2000" dirty="0">
                <a:latin typeface="+mj-lt"/>
                <a:ea typeface="Times New Roman" panose="02020603050405020304" pitchFamily="18" charset="0"/>
              </a:rPr>
              <a:t>Paul commands all people everywhere to repent (17:30).</a:t>
            </a:r>
          </a:p>
          <a:p>
            <a:pPr marL="257175" indent="-257175" algn="just" fontAlgn="base" hangingPunct="0">
              <a:spcBef>
                <a:spcPts val="0"/>
              </a:spcBef>
              <a:buFont typeface="+mj-lt"/>
              <a:buAutoNum type="arabicPeriod" startAt="11"/>
            </a:pPr>
            <a:r>
              <a:rPr lang="en-US" sz="2000" dirty="0">
                <a:latin typeface="+mj-lt"/>
                <a:ea typeface="Times New Roman" panose="02020603050405020304" pitchFamily="18" charset="0"/>
              </a:rPr>
              <a:t>History is moving to the day of final judgment (17:31).</a:t>
            </a:r>
          </a:p>
          <a:p>
            <a:pPr marL="257175" indent="-257175" algn="just" fontAlgn="base" hangingPunct="0">
              <a:spcBef>
                <a:spcPts val="0"/>
              </a:spcBef>
              <a:buFont typeface="+mj-lt"/>
              <a:buAutoNum type="arabicPeriod" startAt="11"/>
            </a:pPr>
            <a:r>
              <a:rPr lang="en-US" sz="2000" dirty="0">
                <a:latin typeface="+mj-lt"/>
                <a:ea typeface="Times New Roman" panose="02020603050405020304" pitchFamily="18" charset="0"/>
              </a:rPr>
              <a:t>The judgment will come about by the Judge Jesus who was raised from the dead (17:31).  Jesus is not mentioned until this point, and then not even by name.</a:t>
            </a:r>
          </a:p>
        </p:txBody>
      </p:sp>
    </p:spTree>
    <p:extLst>
      <p:ext uri="{BB962C8B-B14F-4D97-AF65-F5344CB8AC3E}">
        <p14:creationId xmlns:p14="http://schemas.microsoft.com/office/powerpoint/2010/main" val="386606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42900" marR="0" lvl="0" indent="-342900">
              <a:lnSpc>
                <a:spcPct val="107000"/>
              </a:lnSpc>
              <a:spcBef>
                <a:spcPts val="0"/>
              </a:spcBef>
              <a:spcAft>
                <a:spcPts val="0"/>
              </a:spcAft>
              <a:buFont typeface="+mj-lt"/>
              <a:buAutoNum type="arabicPeriod"/>
            </a:pPr>
            <a:r>
              <a:rPr lang="en-US" sz="2000" dirty="0">
                <a:effectLst/>
                <a:latin typeface="+mj-lt"/>
                <a:ea typeface="Calibri" panose="020F0502020204030204" pitchFamily="34" charset="0"/>
                <a:cs typeface="Times New Roman" panose="02020603050405020304" pitchFamily="18" charset="0"/>
              </a:rPr>
              <a:t>What are some things we can learn from Paul’s proclamation of the never-changing message in two different contexts?  What are some things we can learn from them for proclaiming the Gospel in our own day?</a:t>
            </a:r>
          </a:p>
          <a:p>
            <a:pPr marL="342900" marR="0" lvl="0" indent="-342900">
              <a:lnSpc>
                <a:spcPct val="107000"/>
              </a:lnSpc>
              <a:spcBef>
                <a:spcPts val="0"/>
              </a:spcBef>
              <a:spcAft>
                <a:spcPts val="0"/>
              </a:spcAft>
              <a:buFont typeface="+mj-lt"/>
              <a:buAutoNum type="arabicPeriod"/>
            </a:pPr>
            <a:r>
              <a:rPr lang="en-US" sz="2000" dirty="0">
                <a:effectLst/>
                <a:latin typeface="+mj-lt"/>
                <a:ea typeface="Calibri" panose="020F0502020204030204" pitchFamily="34" charset="0"/>
                <a:cs typeface="Times New Roman" panose="02020603050405020304" pitchFamily="18" charset="0"/>
              </a:rPr>
              <a:t>Since worship of God, and growing in Him are (super)natural for the Christian, so is it (supernatural) for the believer to share the good news with others, the latter rooted in and flowing from the former.</a:t>
            </a:r>
          </a:p>
          <a:p>
            <a:pPr marL="342900" marR="0" lvl="0" indent="-342900">
              <a:lnSpc>
                <a:spcPct val="107000"/>
              </a:lnSpc>
              <a:spcBef>
                <a:spcPts val="0"/>
              </a:spcBef>
              <a:spcAft>
                <a:spcPts val="0"/>
              </a:spcAft>
              <a:buFont typeface="+mj-lt"/>
              <a:buAutoNum type="arabicPeriod"/>
            </a:pPr>
            <a:r>
              <a:rPr lang="en-US" sz="2000" dirty="0">
                <a:effectLst/>
                <a:latin typeface="+mj-lt"/>
                <a:ea typeface="Calibri" panose="020F0502020204030204" pitchFamily="34" charset="0"/>
                <a:cs typeface="Times New Roman" panose="02020603050405020304" pitchFamily="18" charset="0"/>
              </a:rPr>
              <a:t>You have heard the statement, “Always share the gospel.  And if you have to, use words.”  It is simply not true.  Our lives are rooted in the gospel, and our lives do not make sense apart from the gospel.  This means that what will distinguish our lives from other good, moral people is the gospel!</a:t>
            </a:r>
          </a:p>
          <a:p>
            <a:pPr marL="0" marR="0">
              <a:lnSpc>
                <a:spcPct val="150000"/>
              </a:lnSpc>
              <a:spcBef>
                <a:spcPts val="0"/>
              </a:spcBef>
              <a:spcAft>
                <a:spcPts val="0"/>
              </a:spcAft>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04083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R="0" lvl="0" algn="just" fontAlgn="base" hangingPunct="0">
              <a:spcBef>
                <a:spcPts val="0"/>
              </a:spcBef>
              <a:spcAft>
                <a:spcPts val="0"/>
              </a:spcAft>
              <a:buFont typeface="+mj-lt"/>
              <a:buAutoNum type="arabicPeriod"/>
              <a:tabLst>
                <a:tab pos="457200" algn="l"/>
              </a:tabLst>
            </a:pPr>
            <a:r>
              <a:rPr lang="en-US" sz="1800" dirty="0">
                <a:effectLst/>
                <a:latin typeface="+mj-lt"/>
                <a:ea typeface="Times New Roman" panose="02020603050405020304" pitchFamily="18" charset="0"/>
              </a:rPr>
              <a:t>We live in a different day than when most of us grew up. We no longer live in a “modern” day, but we live in a “post-modern” day, and we no longer live in a “Christian” culture, but we live in an increasingly </a:t>
            </a:r>
            <a:r>
              <a:rPr lang="en-US" sz="1800" dirty="0" err="1">
                <a:effectLst/>
                <a:latin typeface="+mj-lt"/>
                <a:ea typeface="Times New Roman" panose="02020603050405020304" pitchFamily="18" charset="0"/>
              </a:rPr>
              <a:t>postChristian</a:t>
            </a:r>
            <a:r>
              <a:rPr lang="en-US" sz="1800" dirty="0">
                <a:effectLst/>
                <a:latin typeface="+mj-lt"/>
                <a:ea typeface="Times New Roman" panose="02020603050405020304" pitchFamily="18" charset="0"/>
              </a:rPr>
              <a:t> culture where there is no truth and the greatest sin (if there is such a thing) is intolerance.</a:t>
            </a:r>
          </a:p>
          <a:p>
            <a:pPr marR="0" lvl="0" algn="just" fontAlgn="base" hangingPunct="0">
              <a:spcBef>
                <a:spcPts val="0"/>
              </a:spcBef>
              <a:spcAft>
                <a:spcPts val="0"/>
              </a:spcAft>
              <a:buFont typeface="+mj-lt"/>
              <a:buAutoNum type="arabicPeriod"/>
              <a:tabLst>
                <a:tab pos="457200" algn="l"/>
              </a:tabLst>
            </a:pPr>
            <a:r>
              <a:rPr lang="en-US" sz="1800" dirty="0">
                <a:latin typeface="+mj-lt"/>
                <a:ea typeface="Times New Roman" panose="02020603050405020304" pitchFamily="18" charset="0"/>
              </a:rPr>
              <a:t>Sharing the gospel with others is arrogant and considered a form of harassment or abuse. </a:t>
            </a:r>
            <a:endParaRPr lang="en-US" sz="1800" dirty="0">
              <a:effectLst/>
              <a:latin typeface="+mj-lt"/>
              <a:ea typeface="Times New Roman" panose="02020603050405020304" pitchFamily="18" charset="0"/>
            </a:endParaRPr>
          </a:p>
          <a:p>
            <a:pPr marR="0" lvl="0" algn="just" fontAlgn="base" hangingPunct="0">
              <a:spcBef>
                <a:spcPts val="0"/>
              </a:spcBef>
              <a:spcAft>
                <a:spcPts val="0"/>
              </a:spcAft>
              <a:buFont typeface="+mj-lt"/>
              <a:buAutoNum type="arabicPeriod"/>
              <a:tabLst>
                <a:tab pos="457200" algn="l"/>
              </a:tabLst>
            </a:pPr>
            <a:r>
              <a:rPr lang="en-US" sz="1800" dirty="0">
                <a:effectLst/>
                <a:latin typeface="+mj-lt"/>
                <a:ea typeface="Times New Roman" panose="02020603050405020304" pitchFamily="18" charset="0"/>
              </a:rPr>
              <a:t>The Bible’s story-line is not known by many people. This has implications for how we communicate the Gospel with people.</a:t>
            </a:r>
          </a:p>
          <a:p>
            <a:pPr marR="0" lvl="0" algn="just" fontAlgn="base" hangingPunct="0">
              <a:spcBef>
                <a:spcPts val="0"/>
              </a:spcBef>
              <a:spcAft>
                <a:spcPts val="0"/>
              </a:spcAft>
              <a:buFont typeface="+mj-lt"/>
              <a:buAutoNum type="arabicPeriod"/>
              <a:tabLst>
                <a:tab pos="457200" algn="l"/>
              </a:tabLst>
            </a:pPr>
            <a:r>
              <a:rPr lang="en-US" sz="1800" dirty="0">
                <a:effectLst/>
                <a:latin typeface="+mj-lt"/>
                <a:ea typeface="Times New Roman" panose="02020603050405020304" pitchFamily="18" charset="0"/>
              </a:rPr>
              <a:t>We do not have a plan for evangelism. Our Christian lives are compartmentalized so evangelism, just like faith, is one part that we need to add to an already-too-busy-schedule.</a:t>
            </a:r>
          </a:p>
          <a:p>
            <a:pPr marR="0" lvl="0" algn="just" fontAlgn="base" hangingPunct="0">
              <a:spcBef>
                <a:spcPts val="0"/>
              </a:spcBef>
              <a:spcAft>
                <a:spcPts val="0"/>
              </a:spcAft>
              <a:buFont typeface="+mj-lt"/>
              <a:buAutoNum type="arabicPeriod"/>
              <a:tabLst>
                <a:tab pos="457200" algn="l"/>
              </a:tabLst>
            </a:pPr>
            <a:r>
              <a:rPr lang="en-US" sz="1800" dirty="0">
                <a:effectLst/>
                <a:latin typeface="+mj-lt"/>
                <a:ea typeface="Times New Roman" panose="02020603050405020304" pitchFamily="18" charset="0"/>
              </a:rPr>
              <a:t>Theologically we are exclusivists; practically we are universalists.</a:t>
            </a:r>
          </a:p>
          <a:p>
            <a:pPr marR="0" lvl="0" algn="just" fontAlgn="base" hangingPunct="0">
              <a:spcBef>
                <a:spcPts val="0"/>
              </a:spcBef>
              <a:spcAft>
                <a:spcPts val="0"/>
              </a:spcAft>
              <a:buFont typeface="+mj-lt"/>
              <a:buAutoNum type="arabicPeriod"/>
              <a:tabLst>
                <a:tab pos="457200" algn="l"/>
              </a:tabLst>
            </a:pPr>
            <a:r>
              <a:rPr lang="en-US" sz="1800" dirty="0">
                <a:effectLst/>
                <a:latin typeface="+mj-lt"/>
                <a:ea typeface="Times New Roman" panose="02020603050405020304" pitchFamily="18" charset="0"/>
              </a:rPr>
              <a:t>We fall into one of two errors: either we need to save people, or God will save people on His own without us.</a:t>
            </a:r>
          </a:p>
          <a:p>
            <a:pPr marR="0" lvl="0" algn="just" fontAlgn="base" hangingPunct="0">
              <a:spcBef>
                <a:spcPts val="0"/>
              </a:spcBef>
              <a:spcAft>
                <a:spcPts val="0"/>
              </a:spcAft>
              <a:buFont typeface="+mj-lt"/>
              <a:buAutoNum type="arabicPeriod"/>
              <a:tabLst>
                <a:tab pos="457200" algn="l"/>
              </a:tabLst>
            </a:pPr>
            <a:r>
              <a:rPr lang="en-US" sz="1800" dirty="0">
                <a:latin typeface="+mj-lt"/>
                <a:ea typeface="Times New Roman" panose="02020603050405020304" pitchFamily="18" charset="0"/>
              </a:rPr>
              <a:t>This is ultimately about God’s glory and worship.</a:t>
            </a:r>
            <a:endParaRPr lang="en-US" sz="1800" dirty="0">
              <a:effectLst/>
              <a:latin typeface="+mj-lt"/>
              <a:ea typeface="Times New Roman" panose="02020603050405020304" pitchFamily="18" charset="0"/>
            </a:endParaRP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06430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rPr>
              <a:t>We are committed to </a:t>
            </a:r>
            <a:r>
              <a:rPr lang="en-US" sz="2000" i="1" dirty="0">
                <a:effectLst/>
                <a:latin typeface="+mj-lt"/>
                <a:ea typeface="Calibri" panose="020F0502020204030204" pitchFamily="34" charset="0"/>
              </a:rPr>
              <a:t>convictional kindness:</a:t>
            </a:r>
            <a:r>
              <a:rPr lang="en-US" sz="2000" dirty="0">
                <a:effectLst/>
                <a:latin typeface="+mj-lt"/>
                <a:ea typeface="Calibri" panose="020F0502020204030204" pitchFamily="34" charset="0"/>
              </a:rPr>
              <a:t> </a:t>
            </a:r>
          </a:p>
          <a:p>
            <a:pPr lvl="1">
              <a:spcBef>
                <a:spcPts val="0"/>
              </a:spcBef>
            </a:pPr>
            <a:r>
              <a:rPr lang="en-US" sz="1600" i="1" dirty="0">
                <a:effectLst/>
                <a:latin typeface="+mj-lt"/>
                <a:ea typeface="Calibri" panose="020F0502020204030204" pitchFamily="34" charset="0"/>
              </a:rPr>
              <a:t>convictional</a:t>
            </a:r>
            <a:r>
              <a:rPr lang="en-US" sz="1600" dirty="0">
                <a:effectLst/>
                <a:latin typeface="+mj-lt"/>
                <a:ea typeface="Calibri" panose="020F0502020204030204" pitchFamily="34" charset="0"/>
              </a:rPr>
              <a:t> because we affirm unflinchingly the faith once for all entrusted to the saints (Jude 3), </a:t>
            </a:r>
          </a:p>
          <a:p>
            <a:pPr lvl="1">
              <a:spcBef>
                <a:spcPts val="0"/>
              </a:spcBef>
            </a:pPr>
            <a:r>
              <a:rPr lang="en-US" sz="1600" dirty="0">
                <a:effectLst/>
                <a:latin typeface="+mj-lt"/>
                <a:ea typeface="Calibri" panose="020F0502020204030204" pitchFamily="34" charset="0"/>
              </a:rPr>
              <a:t>and we do so with </a:t>
            </a:r>
            <a:r>
              <a:rPr lang="en-US" sz="1600" i="1" dirty="0">
                <a:effectLst/>
                <a:latin typeface="+mj-lt"/>
                <a:ea typeface="Calibri" panose="020F0502020204030204" pitchFamily="34" charset="0"/>
              </a:rPr>
              <a:t>kindness</a:t>
            </a:r>
            <a:r>
              <a:rPr lang="en-US" sz="1600" dirty="0">
                <a:effectLst/>
                <a:latin typeface="+mj-lt"/>
                <a:ea typeface="Calibri" panose="020F0502020204030204" pitchFamily="34" charset="0"/>
              </a:rPr>
              <a:t>, as that is a fruit of the Spirit (Gal. 5:22-23). We both affirm with the truth of the Scriptures, and we reflect in life the truth we proclaim with our lips.</a:t>
            </a:r>
          </a:p>
          <a:p>
            <a:pPr>
              <a:spcBef>
                <a:spcPts val="0"/>
              </a:spcBef>
            </a:pPr>
            <a:r>
              <a:rPr lang="en-US" sz="2000" dirty="0">
                <a:effectLst/>
                <a:latin typeface="+mj-lt"/>
                <a:ea typeface="Calibri" panose="020F0502020204030204" pitchFamily="34" charset="0"/>
              </a:rPr>
              <a:t> We affirm . . . </a:t>
            </a:r>
          </a:p>
          <a:p>
            <a:pPr lvl="1">
              <a:spcBef>
                <a:spcPts val="0"/>
              </a:spcBef>
            </a:pPr>
            <a:r>
              <a:rPr lang="en-US" sz="1600" i="1" dirty="0">
                <a:effectLst/>
                <a:latin typeface="+mj-lt"/>
                <a:ea typeface="Calibri" panose="020F0502020204030204" pitchFamily="34" charset="0"/>
              </a:rPr>
              <a:t>orthodoxy</a:t>
            </a:r>
            <a:r>
              <a:rPr lang="en-US" sz="1600" dirty="0">
                <a:effectLst/>
                <a:latin typeface="+mj-lt"/>
                <a:ea typeface="Calibri" panose="020F0502020204030204" pitchFamily="34" charset="0"/>
              </a:rPr>
              <a:t>, right belief, </a:t>
            </a:r>
          </a:p>
          <a:p>
            <a:pPr lvl="1">
              <a:spcBef>
                <a:spcPts val="0"/>
              </a:spcBef>
            </a:pPr>
            <a:r>
              <a:rPr lang="en-US" sz="1600" i="1" dirty="0">
                <a:effectLst/>
                <a:latin typeface="+mj-lt"/>
                <a:ea typeface="Calibri" panose="020F0502020204030204" pitchFamily="34" charset="0"/>
              </a:rPr>
              <a:t>orthopraxy</a:t>
            </a:r>
            <a:r>
              <a:rPr lang="en-US" sz="1600" dirty="0">
                <a:effectLst/>
                <a:latin typeface="+mj-lt"/>
                <a:ea typeface="Calibri" panose="020F0502020204030204" pitchFamily="34" charset="0"/>
              </a:rPr>
              <a:t>, right behavior based on that belief, </a:t>
            </a:r>
          </a:p>
          <a:p>
            <a:pPr lvl="1">
              <a:spcBef>
                <a:spcPts val="0"/>
              </a:spcBef>
            </a:pPr>
            <a:r>
              <a:rPr lang="en-US" sz="1600" dirty="0">
                <a:effectLst/>
                <a:latin typeface="+mj-lt"/>
                <a:ea typeface="Calibri" panose="020F0502020204030204" pitchFamily="34" charset="0"/>
              </a:rPr>
              <a:t>and </a:t>
            </a:r>
            <a:r>
              <a:rPr lang="en-US" sz="1600" i="1" dirty="0" err="1">
                <a:effectLst/>
                <a:latin typeface="+mj-lt"/>
                <a:ea typeface="Calibri" panose="020F0502020204030204" pitchFamily="34" charset="0"/>
              </a:rPr>
              <a:t>orthocardia</a:t>
            </a:r>
            <a:r>
              <a:rPr lang="en-US" sz="1600" dirty="0">
                <a:effectLst/>
                <a:latin typeface="+mj-lt"/>
                <a:ea typeface="Calibri" panose="020F0502020204030204" pitchFamily="34" charset="0"/>
              </a:rPr>
              <a:t>, a right heart created by the gospel and manifested in love for God and love for others.</a:t>
            </a: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66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508289" y="1843087"/>
            <a:ext cx="6282584" cy="1196579"/>
          </a:xfrm>
        </p:spPr>
        <p:txBody>
          <a:bodyPr/>
          <a:lstStyle/>
          <a:p>
            <a:pPr>
              <a:spcBef>
                <a:spcPts val="0"/>
              </a:spcBef>
            </a:pPr>
            <a:r>
              <a:rPr lang="en-US" sz="4800" dirty="0">
                <a:latin typeface="+mj-lt"/>
                <a:ea typeface="Calibri" panose="020F0502020204030204" pitchFamily="34" charset="0"/>
                <a:cs typeface="Times New Roman" panose="02020603050405020304" pitchFamily="18" charset="0"/>
              </a:rPr>
              <a:t>God’s Gospel</a:t>
            </a:r>
            <a:endParaRPr lang="en-US" altLang="en-US" sz="4800" dirty="0">
              <a:latin typeface="+mj-lt"/>
            </a:endParaRPr>
          </a:p>
        </p:txBody>
      </p:sp>
      <p:sp>
        <p:nvSpPr>
          <p:cNvPr id="36867" name="Subtitle 2"/>
          <p:cNvSpPr>
            <a:spLocks noGrp="1"/>
          </p:cNvSpPr>
          <p:nvPr>
            <p:ph type="subTitle" idx="1"/>
          </p:nvPr>
        </p:nvSpPr>
        <p:spPr/>
        <p:txBody>
          <a:bodyPr/>
          <a:lstStyle/>
          <a:p>
            <a:endParaRPr lang="en-US" altLang="en-US" dirty="0">
              <a:latin typeface="+mj-lt"/>
            </a:endParaRPr>
          </a:p>
        </p:txBody>
      </p:sp>
    </p:spTree>
    <p:extLst>
      <p:ext uri="{BB962C8B-B14F-4D97-AF65-F5344CB8AC3E}">
        <p14:creationId xmlns:p14="http://schemas.microsoft.com/office/powerpoint/2010/main" val="3755264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marR="0" indent="0" algn="just">
              <a:spcBef>
                <a:spcPts val="0"/>
              </a:spcBef>
              <a:spcAft>
                <a:spcPts val="0"/>
              </a:spcAft>
              <a:buNone/>
            </a:pPr>
            <a:r>
              <a:rPr lang="en-US" sz="1900" b="1" dirty="0">
                <a:effectLst/>
                <a:latin typeface="+mj-lt"/>
                <a:ea typeface="Calibri" panose="020F0502020204030204" pitchFamily="34" charset="0"/>
              </a:rPr>
              <a:t>What do you mean by the “gospel”?</a:t>
            </a:r>
            <a:endParaRPr lang="en-US" sz="1900" dirty="0">
              <a:effectLst/>
              <a:latin typeface="+mj-lt"/>
              <a:ea typeface="Calibri" panose="020F0502020204030204" pitchFamily="34" charset="0"/>
            </a:endParaRPr>
          </a:p>
          <a:p>
            <a:r>
              <a:rPr lang="en-US" sz="1900" dirty="0">
                <a:effectLst/>
                <a:latin typeface="+mj-lt"/>
                <a:ea typeface="Calibri" panose="020F0502020204030204" pitchFamily="34" charset="0"/>
              </a:rPr>
              <a:t>In its simplest form, the gospel is the message that Jesus Christ died for our sins, was buried and rose again, all according to the Scriptures (1 Cor. 15:1-4).  Though this is the gospel, it is also so much more.  This is evident in the book of Romans, Paul’s writing that most significantly and intentionally focuses on theology and missiology.  Not only does he begin the book with an emphasis on “God’s gospel” (1:1-4), but the gospel also serves as the structure and theme of the whole book (1:16-17).  This means that God’s gospel is focused on the truth of 1 Corinthians 15:1-5.  But, in addition to this, it means that God’s gospel is the message of His saving purpose which culminates in the coming of His Son Jesus Christ and which will be brought to completion when His Son comes again in glory.  </a:t>
            </a:r>
            <a:endParaRPr lang="en-US" sz="1900" dirty="0">
              <a:latin typeface="+mj-lt"/>
            </a:endParaRPr>
          </a:p>
        </p:txBody>
      </p:sp>
    </p:spTree>
    <p:extLst>
      <p:ext uri="{BB962C8B-B14F-4D97-AF65-F5344CB8AC3E}">
        <p14:creationId xmlns:p14="http://schemas.microsoft.com/office/powerpoint/2010/main" val="15973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000" dirty="0">
                <a:effectLst/>
                <a:latin typeface="+mj-lt"/>
                <a:ea typeface="Calibri" panose="020F0502020204030204" pitchFamily="34" charset="0"/>
              </a:rPr>
              <a:t>The basic elements in the gospel message were these: </a:t>
            </a:r>
          </a:p>
          <a:p>
            <a:pPr marL="457200" marR="0" indent="-457200">
              <a:spcBef>
                <a:spcPts val="0"/>
              </a:spcBef>
              <a:spcAft>
                <a:spcPts val="0"/>
              </a:spcAft>
              <a:buAutoNum type="arabicPeriod"/>
            </a:pPr>
            <a:r>
              <a:rPr lang="en-US" sz="2000" dirty="0">
                <a:effectLst/>
                <a:latin typeface="+mj-lt"/>
                <a:ea typeface="Calibri" panose="020F0502020204030204" pitchFamily="34" charset="0"/>
              </a:rPr>
              <a:t>the prophecies have been fulfilled and the new age inaugurated by the coming of Christ; </a:t>
            </a:r>
          </a:p>
          <a:p>
            <a:pPr marL="457200" marR="0" indent="-457200">
              <a:spcBef>
                <a:spcPts val="0"/>
              </a:spcBef>
              <a:spcAft>
                <a:spcPts val="0"/>
              </a:spcAft>
              <a:buAutoNum type="arabicPeriod"/>
            </a:pPr>
            <a:r>
              <a:rPr lang="en-US" sz="2000" dirty="0">
                <a:effectLst/>
                <a:latin typeface="+mj-lt"/>
                <a:ea typeface="Calibri" panose="020F0502020204030204" pitchFamily="34" charset="0"/>
              </a:rPr>
              <a:t>he was born into the family of David; </a:t>
            </a:r>
          </a:p>
          <a:p>
            <a:pPr marL="457200" marR="0" indent="-457200">
              <a:spcBef>
                <a:spcPts val="0"/>
              </a:spcBef>
              <a:spcAft>
                <a:spcPts val="0"/>
              </a:spcAft>
              <a:buAutoNum type="arabicPeriod"/>
            </a:pPr>
            <a:r>
              <a:rPr lang="en-US" sz="2000" dirty="0">
                <a:effectLst/>
                <a:latin typeface="+mj-lt"/>
                <a:ea typeface="Calibri" panose="020F0502020204030204" pitchFamily="34" charset="0"/>
              </a:rPr>
              <a:t>he died according to the Scriptures, to deliver his people from this evil age; </a:t>
            </a:r>
          </a:p>
          <a:p>
            <a:pPr marL="457200" marR="0" indent="-457200">
              <a:spcBef>
                <a:spcPts val="0"/>
              </a:spcBef>
              <a:spcAft>
                <a:spcPts val="0"/>
              </a:spcAft>
              <a:buAutoNum type="arabicPeriod"/>
            </a:pPr>
            <a:r>
              <a:rPr lang="en-US" sz="2000" dirty="0">
                <a:effectLst/>
                <a:latin typeface="+mj-lt"/>
                <a:ea typeface="Calibri" panose="020F0502020204030204" pitchFamily="34" charset="0"/>
              </a:rPr>
              <a:t>he was buried, and raised again the third day, according to the Scriptures; </a:t>
            </a:r>
          </a:p>
          <a:p>
            <a:pPr marL="457200" marR="0" indent="-457200">
              <a:spcBef>
                <a:spcPts val="0"/>
              </a:spcBef>
              <a:spcAft>
                <a:spcPts val="0"/>
              </a:spcAft>
              <a:buAutoNum type="arabicPeriod"/>
            </a:pPr>
            <a:r>
              <a:rPr lang="en-US" sz="2000" dirty="0">
                <a:effectLst/>
                <a:latin typeface="+mj-lt"/>
                <a:ea typeface="Calibri" panose="020F0502020204030204" pitchFamily="34" charset="0"/>
              </a:rPr>
              <a:t>he is exalted at God’s right hand as Son of God, Lord of living and dead; </a:t>
            </a:r>
          </a:p>
          <a:p>
            <a:pPr marL="457200" marR="0" indent="-457200">
              <a:spcBef>
                <a:spcPts val="0"/>
              </a:spcBef>
              <a:spcAft>
                <a:spcPts val="0"/>
              </a:spcAft>
              <a:buAutoNum type="arabicPeriod"/>
            </a:pPr>
            <a:r>
              <a:rPr lang="en-US" sz="2000" dirty="0">
                <a:effectLst/>
                <a:latin typeface="+mj-lt"/>
                <a:ea typeface="Calibri" panose="020F0502020204030204" pitchFamily="34" charset="0"/>
              </a:rPr>
              <a:t>he will come again, to judge the world and consummate his saving work.</a:t>
            </a:r>
          </a:p>
          <a:p>
            <a:pPr marL="0" marR="0" indent="0" algn="just">
              <a:spcBef>
                <a:spcPts val="0"/>
              </a:spcBef>
              <a:spcAft>
                <a:spcPts val="0"/>
              </a:spcAft>
              <a:buNone/>
            </a:pPr>
            <a:endParaRPr lang="en-US" sz="1900" dirty="0">
              <a:latin typeface="+mj-lt"/>
            </a:endParaRPr>
          </a:p>
        </p:txBody>
      </p:sp>
    </p:spTree>
    <p:extLst>
      <p:ext uri="{BB962C8B-B14F-4D97-AF65-F5344CB8AC3E}">
        <p14:creationId xmlns:p14="http://schemas.microsoft.com/office/powerpoint/2010/main" val="228448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marR="0" lvl="0" indent="0" algn="l" defTabSz="914400" rtl="0" eaLnBrk="1" fontAlgn="auto" latinLnBrk="0" hangingPunct="1">
              <a:lnSpc>
                <a:spcPct val="130000"/>
              </a:lnSpc>
              <a:spcBef>
                <a:spcPct val="20000"/>
              </a:spcBef>
              <a:spcAft>
                <a:spcPts val="0"/>
              </a:spcAft>
              <a:buClr>
                <a:srgbClr val="A7772F"/>
              </a:buClr>
              <a:buSzPct val="60000"/>
              <a:buFont typeface="Lucida Grande"/>
              <a:buNone/>
              <a:tabLst/>
              <a:defRPr/>
            </a:pPr>
            <a:r>
              <a:rPr kumimoji="0" lang="en-US" altLang="en-US" sz="2000" b="0" i="0" u="none" strike="noStrike" kern="1200" cap="none" spc="0" normalizeH="0" baseline="0" noProof="0" dirty="0">
                <a:ln>
                  <a:noFill/>
                </a:ln>
                <a:solidFill>
                  <a:srgbClr val="292934"/>
                </a:solidFill>
                <a:effectLst/>
                <a:uLnTx/>
                <a:uFillTx/>
                <a:latin typeface="Calibri"/>
                <a:ea typeface="+mn-ea"/>
                <a:cs typeface="+mn-cs"/>
              </a:rPr>
              <a:t>Here is how Tim Keller helpfully defines and delineates the gospel:</a:t>
            </a:r>
          </a:p>
          <a:p>
            <a:pPr>
              <a:buClr>
                <a:srgbClr val="A7772F"/>
              </a:buClr>
              <a:defRPr/>
            </a:pPr>
            <a:r>
              <a:rPr kumimoji="0" lang="en-US" altLang="en-US" sz="2000" b="0" i="0" u="none" strike="noStrike" kern="1200" cap="none" spc="0" normalizeH="0" baseline="0" noProof="0" dirty="0">
                <a:ln>
                  <a:noFill/>
                </a:ln>
                <a:solidFill>
                  <a:srgbClr val="292934"/>
                </a:solidFill>
                <a:effectLst/>
                <a:uLnTx/>
                <a:uFillTx/>
                <a:latin typeface="Calibri"/>
                <a:ea typeface="+mn-ea"/>
                <a:cs typeface="+mn-cs"/>
              </a:rPr>
              <a:t>the gospel' is not just a way to be saved from the penalty of sin, but is the fundamental dynamic for living the whole Christian life--individually and corporately, privately and publicly. In other words, the gospel is not just for non-Christians, but also for Christians. This means the gospel is not just the A-B-C's but the A to Z of the Christian life. It is not accurate to think 'the gospel' is what saves non-Christians, and then, what matures Christians is trying hard to live according to Biblical principles. It is more accurate to say that we are saved by believing the gospel, and then we are transformed in every part of our mind, heart, and life by believing the gospel more and more deeply as our life goes on.</a:t>
            </a:r>
          </a:p>
          <a:p>
            <a:pPr marL="0" marR="0" indent="0" algn="just">
              <a:spcBef>
                <a:spcPts val="0"/>
              </a:spcBef>
              <a:spcAft>
                <a:spcPts val="0"/>
              </a:spcAft>
              <a:buNone/>
            </a:pPr>
            <a:endParaRPr lang="en-US" sz="2000" dirty="0">
              <a:latin typeface="+mj-lt"/>
            </a:endParaRPr>
          </a:p>
        </p:txBody>
      </p:sp>
    </p:spTree>
    <p:extLst>
      <p:ext uri="{BB962C8B-B14F-4D97-AF65-F5344CB8AC3E}">
        <p14:creationId xmlns:p14="http://schemas.microsoft.com/office/powerpoint/2010/main" val="411436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a:pPr>
            <a:r>
              <a:rPr lang="en-US" sz="2000" b="1" dirty="0">
                <a:effectLst/>
                <a:latin typeface="+mj-lt"/>
                <a:ea typeface="Calibri" panose="020F0502020204030204" pitchFamily="34" charset="0"/>
                <a:cs typeface="Times New Roman" panose="02020603050405020304" pitchFamily="18" charset="0"/>
              </a:rPr>
              <a:t>God’s gospel originates in and expresses the wondrous perfections of the eternal, triune God. </a:t>
            </a:r>
            <a:r>
              <a:rPr lang="en-US" sz="2000" dirty="0">
                <a:effectLst/>
                <a:latin typeface="+mj-lt"/>
                <a:ea typeface="Calibri" panose="020F0502020204030204" pitchFamily="34" charset="0"/>
                <a:cs typeface="Garamond" panose="02020404030301010803" pitchFamily="18" charset="0"/>
              </a:rPr>
              <a:t>God has graciously purposed from eternity to_________ a people for Himself and to make all things new for His own glory.</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6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508289" y="1843087"/>
            <a:ext cx="6282584" cy="1196579"/>
          </a:xfrm>
        </p:spPr>
        <p:txBody>
          <a:bodyPr/>
          <a:lstStyle/>
          <a:p>
            <a:pPr>
              <a:spcBef>
                <a:spcPts val="0"/>
              </a:spcBef>
            </a:pPr>
            <a:r>
              <a:rPr lang="en-US" sz="4800" dirty="0">
                <a:latin typeface="+mj-lt"/>
                <a:ea typeface="Calibri" panose="020F0502020204030204" pitchFamily="34" charset="0"/>
                <a:cs typeface="Times New Roman" panose="02020603050405020304" pitchFamily="18" charset="0"/>
              </a:rPr>
              <a:t>The Trinity: The God Behind the Gospel</a:t>
            </a:r>
            <a:endParaRPr lang="en-US" altLang="en-US" sz="4800" dirty="0">
              <a:latin typeface="+mj-lt"/>
            </a:endParaRPr>
          </a:p>
        </p:txBody>
      </p:sp>
      <p:sp>
        <p:nvSpPr>
          <p:cNvPr id="36867" name="Subtitle 2"/>
          <p:cNvSpPr>
            <a:spLocks noGrp="1"/>
          </p:cNvSpPr>
          <p:nvPr>
            <p:ph type="subTitle" idx="1"/>
          </p:nvPr>
        </p:nvSpPr>
        <p:spPr/>
        <p:txBody>
          <a:bodyPr/>
          <a:lstStyle/>
          <a:p>
            <a:endParaRPr lang="en-US" altLang="en-US" dirty="0">
              <a:latin typeface="+mj-lt"/>
            </a:endParaRPr>
          </a:p>
        </p:txBody>
      </p:sp>
    </p:spTree>
    <p:extLst>
      <p:ext uri="{BB962C8B-B14F-4D97-AF65-F5344CB8AC3E}">
        <p14:creationId xmlns:p14="http://schemas.microsoft.com/office/powerpoint/2010/main" val="1139448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spcBef>
                <a:spcPts val="0"/>
              </a:spcBef>
              <a:buNone/>
            </a:pPr>
            <a:r>
              <a:rPr lang="en-US" sz="2000" dirty="0">
                <a:latin typeface="+mj-lt"/>
              </a:rPr>
              <a:t>Fred Sanders, </a:t>
            </a:r>
            <a:r>
              <a:rPr lang="en-US" sz="2000" dirty="0">
                <a:latin typeface="+mj-lt"/>
                <a:hlinkClick r:id="rId2"/>
              </a:rPr>
              <a:t>The Trinity: The God Behind the Gospel</a:t>
            </a:r>
            <a:r>
              <a:rPr lang="en-US" sz="2000" dirty="0">
                <a:latin typeface="+mj-lt"/>
              </a:rPr>
              <a:t>, </a:t>
            </a:r>
            <a:r>
              <a:rPr lang="en-US" sz="2000" i="1" dirty="0">
                <a:latin typeface="+mj-lt"/>
              </a:rPr>
              <a:t>Credo Magazine </a:t>
            </a:r>
            <a:r>
              <a:rPr lang="en-US" sz="2000" dirty="0">
                <a:latin typeface="+mj-lt"/>
              </a:rPr>
              <a:t>3.2 (April 2013).</a:t>
            </a:r>
          </a:p>
          <a:p>
            <a:pPr>
              <a:spcBef>
                <a:spcPts val="0"/>
              </a:spcBef>
            </a:pPr>
            <a:r>
              <a:rPr lang="en-US" sz="2000" dirty="0">
                <a:latin typeface="+mj-lt"/>
              </a:rPr>
              <a:t>When people get saved, they don’t usually notice that something trinitarian has happened to them. But “something trinitarian” is precisely what goes on in salvation: Everyone who has saving faith has been drawn by the Father (John 6:44) and moved by the Spirit to confess that Jesus is Lord (1 Cor. 12:3). To be forgiven is to be justified by the just One when the Father put forward his Son as a propitiation to be received by faith (Rom. 3:24-5). God’s great blessing to us in Christ is a single, massive, unified act of choosing us before the foundation of the world, redeeming us through the blood of his beloved Son, and sealing us with the Holy Spirit of promise (Eph. 1:3-14). </a:t>
            </a:r>
          </a:p>
        </p:txBody>
      </p:sp>
    </p:spTree>
    <p:extLst>
      <p:ext uri="{BB962C8B-B14F-4D97-AF65-F5344CB8AC3E}">
        <p14:creationId xmlns:p14="http://schemas.microsoft.com/office/powerpoint/2010/main" val="55581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latin typeface="+mj-lt"/>
              </a:rPr>
              <a:t>Wherever you turn in the doctrine of salvation, you encounter the integrated work of the Father, Son, and Holy Spirit, the concerted undertaking of a great salvation that is purposed by the Father, accomplished through the Son, and applied by the Holy Spirit. Perhaps it is never more conspicuously displayed than when we look at salvation through the lens of adoption. Here the trinitarian character of salvation shines through constantly: the Son is not ashamed to call us brothers, but brings us into that same filial relationship with the Father that he himself has. The eternal Son becomes the incarnate Son in order to bring creatures into a sonship relation to the Father, through the indwelling Spirit of adoption.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73779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latin typeface="+mj-lt"/>
              </a:rPr>
              <a:t>What he always has been in heaven, the one in whom the Father is well pleased, he begins to be on earth, among us, in the likeness of sinful flesh. Exalting fallen creatures into that filial relationship is not easy, and is no mere matter of course. It costs. The Father loves the world so much that he gives his Son (John 3:16), and the Son offers himself to the Father through the eternal Spirit to make this happen (Heb. 9:14). J. I. Packer has said that the theology of the New Testament can be summed up in three words: “Adoption through propitiation.” The Trinity pays the price of bringing us home to God.</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54059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spcBef>
                <a:spcPts val="0"/>
              </a:spcBef>
            </a:pPr>
            <a:r>
              <a:rPr lang="en-US" sz="2000" dirty="0">
                <a:latin typeface="+mj-lt"/>
              </a:rPr>
              <a:t>Jesus himself seems to have indicated this trinitarian depth of Christian existence when he commissioned his church to make disciples of all nations by baptizing them “in the name of the Father, Son, and Holy Spirit” (Matt. 28:20). These three names, or rather this one divine name that points to three distinct persons, is spoken over every person brought into the church. It is not merely a formula to be recited for its own sake, but a kind of summary of the gospel, explaining the depths beneath what every believer experiences in salvation. What Paul calls “the gospel of God” is a gospel about the one who was declared to be God’s Son by his resurrection through the Spirit (Rom. 1:1-4). When we encounter the gospel of God, the reality we come into contact with is the God of the gospel, and it is the task of the doctrine of the Trinity to explain that connection.</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6003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latin typeface="+mj-lt"/>
              </a:rPr>
              <a:t>Although the triunity of God is behind everything that happens in salvation, and the gospel only makes sense when it is traced back to its trinitarian foundation, the doctrine of the Trinity is nevertheless not simply a sort of codified account of our spiritual experience, or a belief that we can read right off of our spiritual experience. It gives rise to an experience of God, but it does not derive from an experience. Trinity grounds experience rather than vice versa. The idea that we could read doctrines directly off our spiritual experience was a hallmark of classical theological liberalism, and did not normally promote the health of the doctrine of the Trinity (see the treatments of the doctrine by Schleiermacher and Ritschl, for instance).</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23689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latin typeface="+mj-lt"/>
              </a:rPr>
              <a:t>That is the right way to interpret the Bible. It’s also the traditional way, recognized by the church fathers and the reformers. It’s also the Christian way. It yields the doctrine of the Trinity, not in scattered verses here and there that tell us a weird doctrine at the margins of the faith, but as the main point of the whole history. In the fullness of time, God sent his Son (Gal 4:4), a Son he always had with him in the unity of the Spirit. And having sent his Son to redeem us from the curse of the law, he sent the Spirit of his Son into our hearts crying “Abba, Father” (Gal 4:6).</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12426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latin typeface="+mj-lt"/>
              </a:rPr>
              <a:t>Taking the big view of how we know the details of the doctrine of the Trinity helps explain the odd situation we started with: that everyone who gets saved has had this deeply trinitarian experience, but few notice the trinitarian character of it. When we get saved, we are immersed into a trinitarian reality, but we need to have that reality explained and expounded to us. God gives us the gift of salvation, and completes the gift by giving us understanding of it: “we have received… the Spirit who is from God, that we might understand the things freely given us by God” (1 Cor 2:12). God gives the Spirit of adoption, the Spirit without whom we do not belong to Christ, and also gives the Spirit who helps us understand the gift: same Spirit. The God behind the gospel is the Trinity, and wants us to know that.</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348492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Scripture:</a:t>
            </a:r>
            <a:br>
              <a:rPr lang="en-US" sz="4800" dirty="0"/>
            </a:br>
            <a:r>
              <a:rPr lang="en-US" sz="4800" dirty="0"/>
              <a:t>Gospel Witness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7012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b="1" dirty="0">
                <a:effectLst/>
                <a:latin typeface="+mj-lt"/>
                <a:ea typeface="Calibri" panose="020F0502020204030204" pitchFamily="34" charset="0"/>
                <a:cs typeface="Times New Roman" panose="02020603050405020304" pitchFamily="18" charset="0"/>
              </a:rPr>
              <a:t>Genesis 3:15: </a:t>
            </a:r>
            <a:r>
              <a:rPr lang="en-US" sz="2000" dirty="0">
                <a:effectLst/>
                <a:latin typeface="+mj-lt"/>
                <a:ea typeface="Calibri" panose="020F0502020204030204" pitchFamily="34" charset="0"/>
                <a:cs typeface="Times New Roman" panose="02020603050405020304" pitchFamily="18" charset="0"/>
              </a:rPr>
              <a:t>I will put enmity between you and the woman, and between your offspring and her offspring; he shall bruise your head, and you shall bruise his heel."</a:t>
            </a:r>
          </a:p>
          <a:p>
            <a:pPr>
              <a:lnSpc>
                <a:spcPct val="107000"/>
              </a:lnSpc>
              <a:spcBef>
                <a:spcPts val="0"/>
              </a:spcBef>
            </a:pPr>
            <a:r>
              <a:rPr lang="en-US" sz="2000" b="1" dirty="0">
                <a:effectLst/>
                <a:latin typeface="+mj-lt"/>
                <a:ea typeface="Calibri" panose="020F0502020204030204" pitchFamily="34" charset="0"/>
                <a:cs typeface="Times New Roman" panose="02020603050405020304" pitchFamily="18" charset="0"/>
              </a:rPr>
              <a:t>Genesis 12:2-3: </a:t>
            </a:r>
            <a:r>
              <a:rPr lang="en-US" sz="2000" dirty="0">
                <a:effectLst/>
                <a:latin typeface="+mj-lt"/>
                <a:ea typeface="Calibri" panose="020F0502020204030204" pitchFamily="34" charset="0"/>
                <a:cs typeface="Times New Roman" panose="02020603050405020304" pitchFamily="18" charset="0"/>
              </a:rPr>
              <a:t>And I will make of you a great nation, and I will bless you and make your name great, so that you will be a blessing. I will bless those who bless you, and him who dishonors you I will curse, and in you all the families of the earth shall be blessed." (cf. Matt. 28:18-20)</a:t>
            </a:r>
          </a:p>
          <a:p>
            <a:pPr>
              <a:lnSpc>
                <a:spcPct val="107000"/>
              </a:lnSpc>
              <a:spcBef>
                <a:spcPts val="0"/>
              </a:spcBef>
            </a:pPr>
            <a:r>
              <a:rPr lang="en-US" sz="2000" b="1" dirty="0">
                <a:effectLst/>
                <a:latin typeface="+mj-lt"/>
                <a:ea typeface="Calibri" panose="020F0502020204030204" pitchFamily="34" charset="0"/>
                <a:cs typeface="Times New Roman" panose="02020603050405020304" pitchFamily="18" charset="0"/>
              </a:rPr>
              <a:t>Isaiah 52:7: </a:t>
            </a:r>
            <a:r>
              <a:rPr lang="en-US" sz="2000" dirty="0">
                <a:effectLst/>
                <a:latin typeface="+mj-lt"/>
                <a:ea typeface="Calibri" panose="020F0502020204030204" pitchFamily="34" charset="0"/>
                <a:cs typeface="Times New Roman" panose="02020603050405020304" pitchFamily="18" charset="0"/>
              </a:rPr>
              <a:t>How beautiful upon the mountains are the feet of him who brings good news, who publishes peace, who brings good news of happiness, who publishes salvation, who says to Zion, "Your God reigns.“ (cf. Isa. 61:1-2; Lk. 4:18-19)</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93266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a:pPr>
            <a:r>
              <a:rPr lang="en-US" sz="2000" b="1" dirty="0">
                <a:effectLst/>
                <a:latin typeface="+mj-lt"/>
                <a:ea typeface="Calibri" panose="020F0502020204030204" pitchFamily="34" charset="0"/>
                <a:cs typeface="Times New Roman" panose="02020603050405020304" pitchFamily="18" charset="0"/>
              </a:rPr>
              <a:t>God’s gospel originates in and expresses the wondrous perfections of the eternal, triune God. </a:t>
            </a:r>
            <a:r>
              <a:rPr lang="en-US" sz="2000" dirty="0">
                <a:effectLst/>
                <a:latin typeface="+mj-lt"/>
                <a:ea typeface="Calibri" panose="020F0502020204030204" pitchFamily="34" charset="0"/>
                <a:cs typeface="Garamond" panose="02020404030301010803" pitchFamily="18" charset="0"/>
              </a:rPr>
              <a:t>God has graciously purposed from eternity to </a:t>
            </a:r>
            <a:r>
              <a:rPr lang="en-US" sz="2000" dirty="0">
                <a:solidFill>
                  <a:srgbClr val="FF0000"/>
                </a:solidFill>
                <a:effectLst/>
                <a:latin typeface="+mj-lt"/>
                <a:ea typeface="Calibri" panose="020F0502020204030204" pitchFamily="34" charset="0"/>
                <a:cs typeface="Garamond" panose="02020404030301010803" pitchFamily="18" charset="0"/>
              </a:rPr>
              <a:t>redeem</a:t>
            </a:r>
            <a:r>
              <a:rPr lang="en-US" sz="2000" dirty="0">
                <a:effectLst/>
                <a:latin typeface="+mj-lt"/>
                <a:ea typeface="Calibri" panose="020F0502020204030204" pitchFamily="34" charset="0"/>
                <a:cs typeface="Garamond" panose="02020404030301010803" pitchFamily="18" charset="0"/>
              </a:rPr>
              <a:t> a people for Himself and to make all things new for His own glory.</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15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000" b="1" dirty="0">
                <a:effectLst/>
                <a:latin typeface="+mj-lt"/>
                <a:ea typeface="Calibri" panose="020F0502020204030204" pitchFamily="34" charset="0"/>
                <a:cs typeface="Times New Roman" panose="02020603050405020304" pitchFamily="18" charset="0"/>
              </a:rPr>
              <a:t>Luke 2:10-11</a:t>
            </a:r>
            <a:r>
              <a:rPr lang="en-US" sz="2000" dirty="0">
                <a:effectLst/>
                <a:latin typeface="+mj-lt"/>
                <a:ea typeface="Calibri" panose="020F0502020204030204" pitchFamily="34" charset="0"/>
                <a:cs typeface="Times New Roman" panose="02020603050405020304" pitchFamily="18" charset="0"/>
              </a:rPr>
              <a:t>: And the angel said to them, "Fear not, for behold, I bring you good news of great joy that will be for all the people. For unto you is born this day in the city of David a Savior, who is Christ the Lord.</a:t>
            </a:r>
          </a:p>
          <a:p>
            <a:pPr>
              <a:lnSpc>
                <a:spcPct val="107000"/>
              </a:lnSpc>
              <a:spcBef>
                <a:spcPts val="0"/>
              </a:spcBef>
            </a:pPr>
            <a:r>
              <a:rPr lang="en-US" sz="2000" b="1" dirty="0">
                <a:effectLst/>
                <a:latin typeface="+mj-lt"/>
                <a:ea typeface="Calibri" panose="020F0502020204030204" pitchFamily="34" charset="0"/>
                <a:cs typeface="Times New Roman" panose="02020603050405020304" pitchFamily="18" charset="0"/>
              </a:rPr>
              <a:t>Mark 1:14-15</a:t>
            </a:r>
            <a:r>
              <a:rPr lang="en-US" sz="2000" dirty="0">
                <a:effectLst/>
                <a:latin typeface="+mj-lt"/>
                <a:ea typeface="Calibri" panose="020F0502020204030204" pitchFamily="34" charset="0"/>
                <a:cs typeface="Times New Roman" panose="02020603050405020304" pitchFamily="18" charset="0"/>
              </a:rPr>
              <a:t>: Now after John was arrested, Jesus came into Galilee, proclaiming the gospel of God, and saying, "The time is fulfilled, and the kingdom of God is at hand; repent and believe in the gospel."</a:t>
            </a:r>
          </a:p>
          <a:p>
            <a:pPr>
              <a:lnSpc>
                <a:spcPct val="107000"/>
              </a:lnSpc>
              <a:spcBef>
                <a:spcPts val="0"/>
              </a:spcBef>
            </a:pPr>
            <a:r>
              <a:rPr lang="en-US" sz="2000" b="1" dirty="0">
                <a:effectLst/>
                <a:latin typeface="+mj-lt"/>
                <a:ea typeface="Calibri" panose="020F0502020204030204" pitchFamily="34" charset="0"/>
                <a:cs typeface="Times New Roman" panose="02020603050405020304" pitchFamily="18" charset="0"/>
              </a:rPr>
              <a:t>Philippians 2:9-11</a:t>
            </a:r>
            <a:r>
              <a:rPr lang="en-US" sz="2000" dirty="0">
                <a:effectLst/>
                <a:latin typeface="+mj-lt"/>
                <a:ea typeface="Calibri" panose="020F0502020204030204" pitchFamily="34" charset="0"/>
                <a:cs typeface="Times New Roman" panose="02020603050405020304" pitchFamily="18" charset="0"/>
              </a:rPr>
              <a:t>: Therefore God has highly exalted him and bestowed on him the name that is above every name, so that at the name of Jesus every knee should bow, in heaven and on earth and under the earth, and every tongue confess that Jesus Christ is Lord, to the glory of God the Father. (cf. Jn. 14:6; Acts 4:12; 1 Tim. 2:5)</a:t>
            </a:r>
          </a:p>
          <a:p>
            <a:pPr>
              <a:lnSpc>
                <a:spcPct val="107000"/>
              </a:lnSpc>
              <a:spcBef>
                <a:spcPts val="0"/>
              </a:spcBef>
            </a:pPr>
            <a:r>
              <a:rPr lang="en-US" sz="2000" b="1" dirty="0">
                <a:effectLst/>
                <a:latin typeface="+mj-lt"/>
                <a:ea typeface="Calibri" panose="020F0502020204030204" pitchFamily="34" charset="0"/>
                <a:cs typeface="Times New Roman" panose="02020603050405020304" pitchFamily="18" charset="0"/>
              </a:rPr>
              <a:t>Acts 1:8</a:t>
            </a:r>
            <a:r>
              <a:rPr lang="en-US" sz="2000" dirty="0">
                <a:effectLst/>
                <a:latin typeface="+mj-lt"/>
                <a:ea typeface="Calibri" panose="020F0502020204030204" pitchFamily="34" charset="0"/>
                <a:cs typeface="Times New Roman" panose="02020603050405020304" pitchFamily="18" charset="0"/>
              </a:rPr>
              <a:t>: But you will receive power when the Holy Spirit has come upon you, and you will be my witnesses in Jerusalem and in all Judea and Samaria, and to the end of the earth."</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94727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107000"/>
              </a:lnSpc>
              <a:spcBef>
                <a:spcPts val="0"/>
              </a:spcBef>
            </a:pPr>
            <a:r>
              <a:rPr lang="en-US" sz="1800" b="1" dirty="0">
                <a:effectLst/>
                <a:latin typeface="+mj-lt"/>
                <a:ea typeface="Calibri" panose="020F0502020204030204" pitchFamily="34" charset="0"/>
                <a:cs typeface="Times New Roman" panose="02020603050405020304" pitchFamily="18" charset="0"/>
              </a:rPr>
              <a:t>1 Peter 3:14-16</a:t>
            </a:r>
            <a:r>
              <a:rPr lang="en-US" sz="1800" dirty="0">
                <a:effectLst/>
                <a:latin typeface="+mj-lt"/>
                <a:ea typeface="Calibri" panose="020F0502020204030204" pitchFamily="34" charset="0"/>
                <a:cs typeface="Times New Roman" panose="02020603050405020304" pitchFamily="18" charset="0"/>
              </a:rPr>
              <a:t>: But even if you should suffer for righteousness' sake, you will be blessed. Have no fear of them, nor be troubled, but in your hearts honor Christ the Lord as holy, always being prepared to make a defense to anyone who asks you for a reason for the hope that is in you; yet do it with gentleness and respect, having a good conscience, so that, when you are slandered, those who revile your good behavior in Christ may be put to shame.</a:t>
            </a:r>
          </a:p>
          <a:p>
            <a:pPr>
              <a:lnSpc>
                <a:spcPct val="107000"/>
              </a:lnSpc>
              <a:spcBef>
                <a:spcPts val="0"/>
              </a:spcBef>
            </a:pPr>
            <a:r>
              <a:rPr lang="en-US" sz="1800" b="1" dirty="0">
                <a:effectLst/>
                <a:latin typeface="+mj-lt"/>
                <a:ea typeface="Calibri" panose="020F0502020204030204" pitchFamily="34" charset="0"/>
                <a:cs typeface="Times New Roman" panose="02020603050405020304" pitchFamily="18" charset="0"/>
              </a:rPr>
              <a:t>Matthew 24:14:</a:t>
            </a:r>
            <a:r>
              <a:rPr lang="en-US" sz="1800" dirty="0">
                <a:effectLst/>
                <a:latin typeface="+mj-lt"/>
                <a:ea typeface="Calibri" panose="020F0502020204030204" pitchFamily="34" charset="0"/>
                <a:cs typeface="Times New Roman" panose="02020603050405020304" pitchFamily="18" charset="0"/>
              </a:rPr>
              <a:t> And this gospel of the kingdom will be proclaimed throughout the whole world as a testimony to all nations, and then the end will come. (Cf. Rev. 7:9-10; 11:15)</a:t>
            </a:r>
          </a:p>
          <a:p>
            <a:pPr>
              <a:lnSpc>
                <a:spcPct val="107000"/>
              </a:lnSpc>
              <a:spcBef>
                <a:spcPts val="0"/>
              </a:spcBef>
            </a:pPr>
            <a:r>
              <a:rPr lang="en-US" sz="1800" b="1" dirty="0">
                <a:effectLst/>
                <a:latin typeface="+mj-lt"/>
                <a:ea typeface="Calibri" panose="020F0502020204030204" pitchFamily="34" charset="0"/>
                <a:cs typeface="Times New Roman" panose="02020603050405020304" pitchFamily="18" charset="0"/>
              </a:rPr>
              <a:t>2 Thessalonians 1:5-10</a:t>
            </a:r>
            <a:r>
              <a:rPr lang="en-US" sz="1800" dirty="0">
                <a:effectLst/>
                <a:latin typeface="+mj-lt"/>
                <a:ea typeface="Calibri" panose="020F0502020204030204" pitchFamily="34" charset="0"/>
                <a:cs typeface="Times New Roman" panose="02020603050405020304" pitchFamily="18" charset="0"/>
              </a:rPr>
              <a:t>: This is evidence of the righteous judgment of God, that you may be considered worthy of the kingdom of God, for which you are also suffering--since indeed God considers it just to repay with affliction those who afflict you, and to grant relief to you who are afflicted as well as to us, when the Lord Jesus is revealed from heaven with his mighty angels in flaming fire, inflicting vengeance on those who do not know God and on those who do not obey the gospel of our Lord Jesus. They will suffer the punishment of eternal destruction, away from the presence of the Lord and from the glory of his might, when he comes on that day to be glorified in his saints, and to be marveled at among all who have believed, because our testimony to you was believed. (cf. Rev. 22:12-21)</a:t>
            </a:r>
          </a:p>
          <a:p>
            <a:pPr>
              <a:lnSpc>
                <a:spcPct val="150000"/>
              </a:lnSpc>
              <a:spcBef>
                <a:spcPts val="0"/>
              </a:spcBef>
            </a:pP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410670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717848" y="1843087"/>
            <a:ext cx="7503206" cy="1196579"/>
          </a:xfrm>
        </p:spPr>
        <p:txBody>
          <a:bodyPr/>
          <a:lstStyle/>
          <a:p>
            <a:pPr>
              <a:spcBef>
                <a:spcPts val="0"/>
              </a:spcBef>
            </a:pPr>
            <a:r>
              <a:rPr lang="en-US" altLang="en-US" sz="4800" dirty="0">
                <a:latin typeface="+mj-lt"/>
              </a:rPr>
              <a:t>EFCA Statement of Faith </a:t>
            </a:r>
          </a:p>
        </p:txBody>
      </p:sp>
      <p:sp>
        <p:nvSpPr>
          <p:cNvPr id="36867" name="Subtitle 2"/>
          <p:cNvSpPr>
            <a:spLocks noGrp="1"/>
          </p:cNvSpPr>
          <p:nvPr>
            <p:ph type="subTitle" idx="1"/>
          </p:nvPr>
        </p:nvSpPr>
        <p:spPr/>
        <p:txBody>
          <a:bodyPr/>
          <a:lstStyle/>
          <a:p>
            <a:r>
              <a:rPr lang="en-US" altLang="en-US" dirty="0">
                <a:latin typeface="+mj-lt"/>
              </a:rPr>
              <a:t>Our Convictions Relate to the </a:t>
            </a:r>
            <a:r>
              <a:rPr lang="en-US" altLang="en-US" i="1" dirty="0">
                <a:latin typeface="+mj-lt"/>
              </a:rPr>
              <a:t>Evangel</a:t>
            </a:r>
            <a:r>
              <a:rPr lang="en-US" altLang="en-US" dirty="0">
                <a:latin typeface="+mj-lt"/>
              </a:rPr>
              <a:t>, the Gospel</a:t>
            </a:r>
          </a:p>
        </p:txBody>
      </p:sp>
    </p:spTree>
    <p:extLst>
      <p:ext uri="{BB962C8B-B14F-4D97-AF65-F5344CB8AC3E}">
        <p14:creationId xmlns:p14="http://schemas.microsoft.com/office/powerpoint/2010/main" val="20326892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marR="0" indent="0">
              <a:spcBef>
                <a:spcPts val="0"/>
              </a:spcBef>
              <a:spcAft>
                <a:spcPts val="0"/>
              </a:spcAft>
              <a:buNone/>
            </a:pPr>
            <a:r>
              <a:rPr lang="en-US" sz="2000" i="1" dirty="0">
                <a:effectLst/>
                <a:latin typeface="+mj-lt"/>
                <a:ea typeface="Calibri" panose="020F0502020204030204" pitchFamily="34" charset="0"/>
                <a:cs typeface="Times New Roman" panose="02020603050405020304" pitchFamily="18" charset="0"/>
              </a:rPr>
              <a:t>Evangelical Convictions: A Theological Exposition of the Statement of Faith of the Evangelical Free Church of America</a:t>
            </a:r>
            <a:r>
              <a:rPr lang="en-US" sz="2000" dirty="0">
                <a:effectLst/>
                <a:latin typeface="+mj-lt"/>
                <a:ea typeface="Calibri" panose="020F0502020204030204" pitchFamily="34" charset="0"/>
                <a:cs typeface="Times New Roman" panose="02020603050405020304" pitchFamily="18" charset="0"/>
              </a:rPr>
              <a:t>, “Introduction,” pp. 20-21.</a:t>
            </a:r>
          </a:p>
          <a:p>
            <a:pPr>
              <a:spcBef>
                <a:spcPts val="0"/>
              </a:spcBef>
            </a:pPr>
            <a:r>
              <a:rPr lang="en-US" sz="2000" dirty="0">
                <a:effectLst/>
                <a:latin typeface="+mj-lt"/>
                <a:ea typeface="Calibri" panose="020F0502020204030204" pitchFamily="34" charset="0"/>
                <a:cs typeface="Times New Roman" panose="02020603050405020304" pitchFamily="18" charset="0"/>
              </a:rPr>
              <a:t>Our goal in formulating this Statement was to set forth “sound doctrine that conforms to the glorious gospel of the blessed God,” which he has now entrusted to us (1 Tim. 1:10-113). We believe that our essential theological convictions are vitally connected to this gospel.</a:t>
            </a:r>
          </a:p>
          <a:p>
            <a:pPr>
              <a:spcBef>
                <a:spcPts val="0"/>
              </a:spcBef>
            </a:pPr>
            <a:r>
              <a:rPr lang="en-US" sz="2000" dirty="0">
                <a:effectLst/>
                <a:latin typeface="+mj-lt"/>
                <a:ea typeface="Calibri" panose="020F0502020204030204" pitchFamily="34" charset="0"/>
                <a:cs typeface="Times New Roman" panose="02020603050405020304" pitchFamily="18" charset="0"/>
              </a:rPr>
              <a:t>What is the gospel? The Apostle Paul describes this good news concisely as the declaration that “Christ died for our sins according to the Scriptures, that he was buried, that he was raised on the third day according to the Scriptures” (1 Cor. 15:3-4). This certainly is the heart of the message, but when we proclaim this message, we say much more than this. In a sense, the ten articles of our Statement unpack this simple message of good news by setting forth our central theological convictions in a way that follows the logic of the gospel itself.</a:t>
            </a: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83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First, we recognize this as God’s gospel, inasmuch as it comes from God and not from any human source. This message begins with God’s eternal purpose to redeem a people for himself, a purpose flowing from his own nature.</a:t>
            </a:r>
          </a:p>
          <a:p>
            <a:pPr>
              <a:spcBef>
                <a:spcPts val="0"/>
              </a:spcBef>
            </a:pPr>
            <a:r>
              <a:rPr lang="en-US" sz="2000" dirty="0">
                <a:effectLst/>
                <a:latin typeface="+mj-lt"/>
                <a:ea typeface="Calibri" panose="020F0502020204030204" pitchFamily="34" charset="0"/>
                <a:cs typeface="Times New Roman" panose="02020603050405020304" pitchFamily="18" charset="0"/>
              </a:rPr>
              <a:t>Second, this gospel is “according to the Scriptures,” as Paul declares, and it comes to us authoritatively through God’s Word in the Bible.</a:t>
            </a:r>
          </a:p>
          <a:p>
            <a:pPr>
              <a:spcBef>
                <a:spcPts val="0"/>
              </a:spcBef>
            </a:pPr>
            <a:r>
              <a:rPr lang="en-US" sz="2000" dirty="0">
                <a:effectLst/>
                <a:latin typeface="+mj-lt"/>
                <a:ea typeface="Calibri" panose="020F0502020204030204" pitchFamily="34" charset="0"/>
                <a:cs typeface="Times New Roman" panose="02020603050405020304" pitchFamily="18" charset="0"/>
              </a:rPr>
              <a:t>Third, because it deals with our sin, God’s gospel alone can address our deepest need.</a:t>
            </a: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09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In Articles four through six we contend that this gospel is revealed in the Person of Jesus Christ, is accomplished through the work of Christ and becomes effective in and for us through the application of Christ’s work by the power of the Holy Spirit.</a:t>
            </a:r>
          </a:p>
          <a:p>
            <a:pPr>
              <a:spcBef>
                <a:spcPts val="0"/>
              </a:spcBef>
            </a:pPr>
            <a:r>
              <a:rPr lang="en-US" sz="2000" dirty="0">
                <a:effectLst/>
                <a:latin typeface="+mj-lt"/>
                <a:ea typeface="Calibri" panose="020F0502020204030204" pitchFamily="34" charset="0"/>
                <a:cs typeface="Times New Roman" panose="02020603050405020304" pitchFamily="18" charset="0"/>
              </a:rPr>
              <a:t>Seventh, in our union with Christ by the Spirit we are joined to a new community of fellow believers in the body of Christ, the church.</a:t>
            </a:r>
          </a:p>
          <a:p>
            <a:pPr>
              <a:spcBef>
                <a:spcPts val="0"/>
              </a:spcBef>
            </a:pPr>
            <a:r>
              <a:rPr lang="en-US" sz="2000" dirty="0">
                <a:effectLst/>
                <a:latin typeface="+mj-lt"/>
                <a:ea typeface="Calibri" panose="020F0502020204030204" pitchFamily="34" charset="0"/>
                <a:cs typeface="Times New Roman" panose="02020603050405020304" pitchFamily="18" charset="0"/>
              </a:rPr>
              <a:t>As asserted in Article 8, the new life which the gospel imparts to us compels us to live in a new way. We are to love God and our neighbor and bear witness to the gospel in word and deed.</a:t>
            </a: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506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This is our calling until God’s saving purpose is fulfilled in the glorious return of Christ, until which time we give ourselves to godly living</a:t>
            </a:r>
            <a:r>
              <a:rPr lang="en-US" sz="2000" dirty="0">
                <a:latin typeface="+mj-lt"/>
                <a:ea typeface="Calibri" panose="020F0502020204030204" pitchFamily="34" charset="0"/>
                <a:cs typeface="Times New Roman" panose="02020603050405020304" pitchFamily="18" charset="0"/>
              </a:rPr>
              <a:t>, sacrificial service and energetic </a:t>
            </a:r>
            <a:r>
              <a:rPr lang="en-US" sz="2000" dirty="0">
                <a:effectLst/>
                <a:latin typeface="+mj-lt"/>
                <a:ea typeface="Calibri" panose="020F0502020204030204" pitchFamily="34" charset="0"/>
                <a:cs typeface="Times New Roman" panose="02020603050405020304" pitchFamily="18" charset="0"/>
              </a:rPr>
              <a:t>mission and (Article 9).</a:t>
            </a:r>
          </a:p>
          <a:p>
            <a:pPr>
              <a:spcBef>
                <a:spcPts val="0"/>
              </a:spcBef>
            </a:pPr>
            <a:r>
              <a:rPr lang="en-US" sz="2000" dirty="0">
                <a:effectLst/>
                <a:latin typeface="+mj-lt"/>
                <a:ea typeface="Calibri" panose="020F0502020204030204" pitchFamily="34" charset="0"/>
                <a:cs typeface="Times New Roman" panose="02020603050405020304" pitchFamily="18" charset="0"/>
              </a:rPr>
              <a:t>Finally, in Article 10, we affirm that this coming of Christ will bring with it not only the judgment of the world but also our bodily resurrection and the renewal of all things in the new heaven and the new earth. This is God’s gospel, and this good news requires a response. We are to turn to God in repentance and faith, receiving the Lord Jesus Christ as our Savior.</a:t>
            </a: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38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sz="2000" dirty="0">
                <a:effectLst/>
                <a:latin typeface="+mj-lt"/>
                <a:ea typeface="Calibri" panose="020F0502020204030204" pitchFamily="34" charset="0"/>
                <a:cs typeface="Times New Roman" panose="02020603050405020304" pitchFamily="18" charset="0"/>
              </a:rPr>
              <a:t>Thus, the various topics covered in our Statement—God, the Bible, the Human Condition, the Person of Christ, the Work of Christ, the Holy Spirit, the Church, the Christian Life, the Return of Christ, and the Response and Eternal Destiny—reflect this logical unfolding of the gospel.</a:t>
            </a:r>
          </a:p>
          <a:p>
            <a:pPr>
              <a:spcBef>
                <a:spcPts val="0"/>
              </a:spcBef>
            </a:pPr>
            <a:r>
              <a:rPr lang="en-US" sz="2000" dirty="0">
                <a:effectLst/>
                <a:latin typeface="+mj-lt"/>
                <a:ea typeface="Calibri" panose="020F0502020204030204" pitchFamily="34" charset="0"/>
                <a:cs typeface="Times New Roman" panose="02020603050405020304" pitchFamily="18" charset="0"/>
              </a:rPr>
              <a:t>Our Statement of Faith is an expanded statement of the gospel. We do not claim that, to be saved, a person must understand and believe all that this Statement contains, but we do believe that it contains the truth that makes our salvation possible and the truth that tells us what our salvation means.</a:t>
            </a:r>
          </a:p>
          <a:p>
            <a:pPr>
              <a:spcBef>
                <a:spcPts val="0"/>
              </a:spcBef>
            </a:pPr>
            <a:r>
              <a:rPr lang="en-US" sz="2000" dirty="0">
                <a:effectLst/>
                <a:latin typeface="+mj-lt"/>
                <a:ea typeface="Calibri" panose="020F0502020204030204" pitchFamily="34" charset="0"/>
                <a:cs typeface="Times New Roman" panose="02020603050405020304" pitchFamily="18" charset="0"/>
              </a:rPr>
              <a:t>We contend that such a connection to God’s saving work in the gospel ought to be the primary means of determining the core doctrines of our faith.</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717848" y="1843087"/>
            <a:ext cx="7503206" cy="1196579"/>
          </a:xfrm>
        </p:spPr>
        <p:txBody>
          <a:bodyPr/>
          <a:lstStyle/>
          <a:p>
            <a:pPr>
              <a:spcBef>
                <a:spcPts val="0"/>
              </a:spcBef>
            </a:pPr>
            <a:r>
              <a:rPr lang="en-US" altLang="en-US" sz="4400" dirty="0">
                <a:latin typeface="+mj-lt"/>
                <a:hlinkClick r:id="rId2"/>
              </a:rPr>
              <a:t>EFCA Statement of Faith</a:t>
            </a:r>
            <a:r>
              <a:rPr lang="en-US" altLang="en-US" sz="4400" dirty="0">
                <a:latin typeface="+mj-lt"/>
              </a:rPr>
              <a:t>:</a:t>
            </a:r>
            <a:br>
              <a:rPr lang="en-US" altLang="en-US" sz="4400" dirty="0">
                <a:latin typeface="+mj-lt"/>
              </a:rPr>
            </a:br>
            <a:r>
              <a:rPr lang="en-US" altLang="en-US" sz="4400" dirty="0">
                <a:latin typeface="+mj-lt"/>
              </a:rPr>
              <a:t> Article 10: Christ’s Return</a:t>
            </a:r>
          </a:p>
        </p:txBody>
      </p:sp>
      <p:sp>
        <p:nvSpPr>
          <p:cNvPr id="36867" name="Subtitle 2"/>
          <p:cNvSpPr>
            <a:spLocks noGrp="1"/>
          </p:cNvSpPr>
          <p:nvPr>
            <p:ph type="subTitle" idx="1"/>
          </p:nvPr>
        </p:nvSpPr>
        <p:spPr/>
        <p:txBody>
          <a:bodyPr/>
          <a:lstStyle/>
          <a:p>
            <a:endParaRPr lang="en-US" altLang="en-US" dirty="0">
              <a:latin typeface="+mj-lt"/>
            </a:endParaRPr>
          </a:p>
        </p:txBody>
      </p:sp>
    </p:spTree>
    <p:extLst>
      <p:ext uri="{BB962C8B-B14F-4D97-AF65-F5344CB8AC3E}">
        <p14:creationId xmlns:p14="http://schemas.microsoft.com/office/powerpoint/2010/main" val="29650196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i="1" dirty="0">
                <a:effectLst/>
                <a:latin typeface="+mj-lt"/>
                <a:ea typeface="Calibri" panose="020F0502020204030204" pitchFamily="34" charset="0"/>
                <a:cs typeface="Times New Roman" panose="02020603050405020304" pitchFamily="18" charset="0"/>
              </a:rPr>
              <a:t>We believe that God commands everyone everywhere to believe the gospel by turning to Him in repentance and receiving the Lord Jesus Christ. </a:t>
            </a:r>
            <a:r>
              <a:rPr lang="en-US" dirty="0">
                <a:effectLst/>
                <a:latin typeface="+mj-lt"/>
                <a:ea typeface="Calibri" panose="020F0502020204030204" pitchFamily="34" charset="0"/>
                <a:cs typeface="Times New Roman" panose="02020603050405020304" pitchFamily="18" charset="0"/>
              </a:rPr>
              <a:t>We believe that God will raise the dead bodily and judge the world, assigning the unbeliever to condemnation and eternal conscious punishment and the believer to eternal blessedness and joy with the Lord in the new heaven and the new earth, to the praise of His glorious grace. Amen.</a:t>
            </a:r>
          </a:p>
          <a:p>
            <a:pPr marL="0" marR="0" indent="0">
              <a:lnSpc>
                <a:spcPct val="150000"/>
              </a:lnSpc>
              <a:spcBef>
                <a:spcPts val="0"/>
              </a:spcBef>
              <a:spcAft>
                <a:spcPts val="0"/>
              </a:spcAft>
              <a:buNone/>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358761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2"/>
            </a:pPr>
            <a:r>
              <a:rPr lang="en-US" sz="2000" b="1" dirty="0">
                <a:effectLst/>
                <a:latin typeface="+mj-lt"/>
                <a:ea typeface="Calibri" panose="020F0502020204030204" pitchFamily="34" charset="0"/>
                <a:cs typeface="Times New Roman" panose="02020603050405020304" pitchFamily="18" charset="0"/>
              </a:rPr>
              <a:t>God’s gospel alone addresses our deepest need. </a:t>
            </a:r>
            <a:r>
              <a:rPr lang="en-US" sz="2000" dirty="0">
                <a:effectLst/>
                <a:latin typeface="+mj-lt"/>
                <a:ea typeface="Calibri" panose="020F0502020204030204" pitchFamily="34" charset="0"/>
                <a:cs typeface="Garamond" panose="02020404030301010803" pitchFamily="18" charset="0"/>
              </a:rPr>
              <a:t>In union with Adam, we are _________ by nature and by choice, alienated from God, and under His wrath. It is only through God’s saving work in </a:t>
            </a:r>
            <a:r>
              <a:rPr lang="en-US" sz="2000" u="sng" dirty="0">
                <a:effectLst/>
                <a:latin typeface="+mj-lt"/>
                <a:ea typeface="Calibri" panose="020F0502020204030204" pitchFamily="34" charset="0"/>
                <a:cs typeface="Garamond" panose="02020404030301010803" pitchFamily="18" charset="0"/>
              </a:rPr>
              <a:t> 	 </a:t>
            </a:r>
            <a:r>
              <a:rPr lang="en-US" sz="2000" dirty="0">
                <a:effectLst/>
                <a:latin typeface="+mj-lt"/>
                <a:ea typeface="Calibri" panose="020F0502020204030204" pitchFamily="34" charset="0"/>
                <a:cs typeface="Garamond" panose="02020404030301010803" pitchFamily="18" charset="0"/>
              </a:rPr>
              <a:t> we can be rescued, reconciled and renewed.</a:t>
            </a:r>
          </a:p>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5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pt-BR" b="1" dirty="0">
                <a:effectLst/>
                <a:latin typeface="+mj-lt"/>
                <a:ea typeface="Calibri" panose="020F0502020204030204" pitchFamily="34" charset="0"/>
              </a:rPr>
              <a:t>I. God’s Gospel Requires a Response</a:t>
            </a: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47556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en-US" b="1" dirty="0">
                <a:effectLst/>
                <a:latin typeface="+mj-lt"/>
                <a:ea typeface="Calibri" panose="020F0502020204030204" pitchFamily="34" charset="0"/>
              </a:rPr>
              <a:t>A. God Commands Us to Respond</a:t>
            </a:r>
          </a:p>
        </p:txBody>
      </p:sp>
    </p:spTree>
    <p:extLst>
      <p:ext uri="{BB962C8B-B14F-4D97-AF65-F5344CB8AC3E}">
        <p14:creationId xmlns:p14="http://schemas.microsoft.com/office/powerpoint/2010/main" val="10329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en-US" b="1" dirty="0">
                <a:effectLst/>
                <a:latin typeface="+mj-lt"/>
                <a:ea typeface="Calibri" panose="020F0502020204030204" pitchFamily="34" charset="0"/>
              </a:rPr>
              <a:t>B. The Gospel Addresses Everyone Everywhere</a:t>
            </a:r>
          </a:p>
        </p:txBody>
      </p:sp>
    </p:spTree>
    <p:extLst>
      <p:ext uri="{BB962C8B-B14F-4D97-AF65-F5344CB8AC3E}">
        <p14:creationId xmlns:p14="http://schemas.microsoft.com/office/powerpoint/2010/main" val="17523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en-US" b="1" dirty="0">
                <a:effectLst/>
                <a:latin typeface="+mj-lt"/>
                <a:ea typeface="Calibri" panose="020F0502020204030204" pitchFamily="34" charset="0"/>
              </a:rPr>
              <a:t>C. We Are to Believe the Gospel</a:t>
            </a:r>
          </a:p>
        </p:txBody>
      </p:sp>
    </p:spTree>
    <p:extLst>
      <p:ext uri="{BB962C8B-B14F-4D97-AF65-F5344CB8AC3E}">
        <p14:creationId xmlns:p14="http://schemas.microsoft.com/office/powerpoint/2010/main" val="46928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en-US" b="1" dirty="0">
                <a:effectLst/>
                <a:latin typeface="+mj-lt"/>
                <a:ea typeface="Calibri" panose="020F0502020204030204" pitchFamily="34" charset="0"/>
              </a:rPr>
              <a:t>1. We Are to Turn to God in Repentance</a:t>
            </a:r>
          </a:p>
        </p:txBody>
      </p:sp>
    </p:spTree>
    <p:extLst>
      <p:ext uri="{BB962C8B-B14F-4D97-AF65-F5344CB8AC3E}">
        <p14:creationId xmlns:p14="http://schemas.microsoft.com/office/powerpoint/2010/main" val="353289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en-US" b="1" dirty="0">
                <a:effectLst/>
                <a:latin typeface="+mj-lt"/>
                <a:ea typeface="Calibri" panose="020F0502020204030204" pitchFamily="34" charset="0"/>
              </a:rPr>
              <a:t>2. We Are to Receive the Lord Jesus Christ</a:t>
            </a:r>
          </a:p>
        </p:txBody>
      </p:sp>
    </p:spTree>
    <p:extLst>
      <p:ext uri="{BB962C8B-B14F-4D97-AF65-F5344CB8AC3E}">
        <p14:creationId xmlns:p14="http://schemas.microsoft.com/office/powerpoint/2010/main" val="223841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en-US" b="1" dirty="0">
                <a:effectLst/>
                <a:latin typeface="+mj-lt"/>
                <a:ea typeface="Calibri" panose="020F0502020204030204" pitchFamily="34" charset="0"/>
              </a:rPr>
              <a:t>II. Our Eternal Destiny</a:t>
            </a:r>
          </a:p>
          <a:p>
            <a:pPr marL="457200" marR="0" indent="-457200">
              <a:lnSpc>
                <a:spcPct val="150000"/>
              </a:lnSpc>
              <a:spcBef>
                <a:spcPts val="0"/>
              </a:spcBef>
              <a:spcAft>
                <a:spcPts val="0"/>
              </a:spcAft>
              <a:buAutoNum type="alphaUcPeriod"/>
            </a:pPr>
            <a:r>
              <a:rPr lang="en-US" b="1" dirty="0">
                <a:latin typeface="+mj-lt"/>
                <a:ea typeface="Calibri" panose="020F0502020204030204" pitchFamily="34" charset="0"/>
              </a:rPr>
              <a:t>God Will Raise the Dead Bodily</a:t>
            </a:r>
          </a:p>
          <a:p>
            <a:pPr marL="457200" marR="0" indent="-457200">
              <a:lnSpc>
                <a:spcPct val="150000"/>
              </a:lnSpc>
              <a:spcBef>
                <a:spcPts val="0"/>
              </a:spcBef>
              <a:spcAft>
                <a:spcPts val="0"/>
              </a:spcAft>
              <a:buAutoNum type="alphaUcPeriod"/>
            </a:pPr>
            <a:r>
              <a:rPr lang="en-US" b="1" dirty="0">
                <a:latin typeface="+mj-lt"/>
                <a:ea typeface="Calibri" panose="020F0502020204030204" pitchFamily="34" charset="0"/>
              </a:rPr>
              <a:t>God Will Judge the World</a:t>
            </a:r>
          </a:p>
          <a:p>
            <a:pPr marL="571500" lvl="1" indent="-457200">
              <a:lnSpc>
                <a:spcPct val="150000"/>
              </a:lnSpc>
              <a:spcBef>
                <a:spcPts val="0"/>
              </a:spcBef>
              <a:buFont typeface="+mj-lt"/>
              <a:buAutoNum type="arabicPeriod"/>
            </a:pPr>
            <a:r>
              <a:rPr lang="en-US" b="1" dirty="0">
                <a:latin typeface="+mj-lt"/>
                <a:ea typeface="Calibri" panose="020F0502020204030204" pitchFamily="34" charset="0"/>
              </a:rPr>
              <a:t>The Destiny of the Unbeliever: Condemnation and Eternal Conscious Punishment</a:t>
            </a:r>
          </a:p>
          <a:p>
            <a:pPr marL="571500" lvl="1" indent="-457200">
              <a:lnSpc>
                <a:spcPct val="150000"/>
              </a:lnSpc>
              <a:spcBef>
                <a:spcPts val="0"/>
              </a:spcBef>
              <a:buFont typeface="+mj-lt"/>
              <a:buAutoNum type="arabicPeriod"/>
            </a:pPr>
            <a:r>
              <a:rPr lang="en-US" b="1" dirty="0">
                <a:effectLst/>
                <a:latin typeface="+mj-lt"/>
                <a:ea typeface="Calibri" panose="020F0502020204030204" pitchFamily="34" charset="0"/>
              </a:rPr>
              <a:t>The Destiny of the B</a:t>
            </a:r>
            <a:r>
              <a:rPr lang="en-US" b="1" dirty="0">
                <a:latin typeface="+mj-lt"/>
                <a:ea typeface="Calibri" panose="020F0502020204030204" pitchFamily="34" charset="0"/>
              </a:rPr>
              <a:t>eliever</a:t>
            </a:r>
          </a:p>
          <a:p>
            <a:pPr marL="845820" lvl="2" indent="-457200">
              <a:lnSpc>
                <a:spcPct val="150000"/>
              </a:lnSpc>
              <a:spcBef>
                <a:spcPts val="0"/>
              </a:spcBef>
              <a:buFont typeface="+mj-lt"/>
              <a:buAutoNum type="alphaLcPeriod"/>
            </a:pPr>
            <a:r>
              <a:rPr lang="en-US" b="1" dirty="0">
                <a:effectLst/>
                <a:latin typeface="+mj-lt"/>
                <a:ea typeface="Calibri" panose="020F0502020204030204" pitchFamily="34" charset="0"/>
              </a:rPr>
              <a:t>Eternal Blessedness and Joy with the Lord</a:t>
            </a:r>
          </a:p>
          <a:p>
            <a:pPr marL="845820" lvl="2" indent="-457200">
              <a:lnSpc>
                <a:spcPct val="150000"/>
              </a:lnSpc>
              <a:spcBef>
                <a:spcPts val="0"/>
              </a:spcBef>
              <a:buFont typeface="+mj-lt"/>
              <a:buAutoNum type="alphaLcPeriod"/>
            </a:pPr>
            <a:r>
              <a:rPr lang="en-US" b="1" dirty="0">
                <a:latin typeface="+mj-lt"/>
                <a:ea typeface="Calibri" panose="020F0502020204030204" pitchFamily="34" charset="0"/>
              </a:rPr>
              <a:t>In the New Heaven and the New Earth</a:t>
            </a: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135929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en-US" b="1" dirty="0">
                <a:effectLst/>
                <a:latin typeface="+mj-lt"/>
                <a:ea typeface="Calibri" panose="020F0502020204030204" pitchFamily="34" charset="0"/>
              </a:rPr>
              <a:t>II. Our Eternal Destiny</a:t>
            </a:r>
          </a:p>
          <a:p>
            <a:pPr marL="457200" marR="0" indent="-457200">
              <a:lnSpc>
                <a:spcPct val="150000"/>
              </a:lnSpc>
              <a:spcBef>
                <a:spcPts val="0"/>
              </a:spcBef>
              <a:spcAft>
                <a:spcPts val="0"/>
              </a:spcAft>
              <a:buAutoNum type="alphaUcPeriod"/>
            </a:pPr>
            <a:r>
              <a:rPr lang="en-US" b="1" dirty="0">
                <a:latin typeface="+mj-lt"/>
                <a:ea typeface="Calibri" panose="020F0502020204030204" pitchFamily="34" charset="0"/>
              </a:rPr>
              <a:t>God Will Raise the Dead Bodily</a:t>
            </a:r>
          </a:p>
          <a:p>
            <a:pPr marL="457200" marR="0" indent="-457200">
              <a:lnSpc>
                <a:spcPct val="150000"/>
              </a:lnSpc>
              <a:spcBef>
                <a:spcPts val="0"/>
              </a:spcBef>
              <a:spcAft>
                <a:spcPts val="0"/>
              </a:spcAft>
              <a:buAutoNum type="alphaUcPeriod"/>
            </a:pPr>
            <a:r>
              <a:rPr lang="en-US" b="1" dirty="0">
                <a:latin typeface="+mj-lt"/>
                <a:ea typeface="Calibri" panose="020F0502020204030204" pitchFamily="34" charset="0"/>
              </a:rPr>
              <a:t>God Will Judge the World</a:t>
            </a:r>
          </a:p>
          <a:p>
            <a:pPr marL="571500" lvl="1" indent="-457200">
              <a:lnSpc>
                <a:spcPct val="150000"/>
              </a:lnSpc>
              <a:spcBef>
                <a:spcPts val="0"/>
              </a:spcBef>
              <a:buFont typeface="+mj-lt"/>
              <a:buAutoNum type="arabicPeriod"/>
            </a:pPr>
            <a:r>
              <a:rPr lang="en-US" b="1" dirty="0">
                <a:solidFill>
                  <a:srgbClr val="FF0000"/>
                </a:solidFill>
                <a:latin typeface="+mj-lt"/>
                <a:ea typeface="Calibri" panose="020F0502020204030204" pitchFamily="34" charset="0"/>
              </a:rPr>
              <a:t>The Destiny of the Unbeliever: Condemnation and Eternal Conscious Punishment</a:t>
            </a:r>
          </a:p>
          <a:p>
            <a:pPr marL="571500" lvl="1" indent="-457200">
              <a:lnSpc>
                <a:spcPct val="150000"/>
              </a:lnSpc>
              <a:spcBef>
                <a:spcPts val="0"/>
              </a:spcBef>
              <a:buFont typeface="+mj-lt"/>
              <a:buAutoNum type="arabicPeriod"/>
            </a:pPr>
            <a:r>
              <a:rPr lang="en-US" b="1" dirty="0">
                <a:effectLst/>
                <a:latin typeface="+mj-lt"/>
                <a:ea typeface="Calibri" panose="020F0502020204030204" pitchFamily="34" charset="0"/>
              </a:rPr>
              <a:t>The Destiny of the B</a:t>
            </a:r>
            <a:r>
              <a:rPr lang="en-US" b="1" dirty="0">
                <a:latin typeface="+mj-lt"/>
                <a:ea typeface="Calibri" panose="020F0502020204030204" pitchFamily="34" charset="0"/>
              </a:rPr>
              <a:t>eliever</a:t>
            </a:r>
          </a:p>
          <a:p>
            <a:pPr marL="845820" lvl="2" indent="-457200">
              <a:lnSpc>
                <a:spcPct val="150000"/>
              </a:lnSpc>
              <a:spcBef>
                <a:spcPts val="0"/>
              </a:spcBef>
              <a:buFont typeface="+mj-lt"/>
              <a:buAutoNum type="alphaLcPeriod"/>
            </a:pPr>
            <a:r>
              <a:rPr lang="en-US" b="1" dirty="0">
                <a:effectLst/>
                <a:latin typeface="+mj-lt"/>
                <a:ea typeface="Calibri" panose="020F0502020204030204" pitchFamily="34" charset="0"/>
              </a:rPr>
              <a:t>Eternal Blessedness and Joy with the Lord</a:t>
            </a:r>
          </a:p>
          <a:p>
            <a:pPr marL="845820" lvl="2" indent="-457200">
              <a:lnSpc>
                <a:spcPct val="150000"/>
              </a:lnSpc>
              <a:spcBef>
                <a:spcPts val="0"/>
              </a:spcBef>
              <a:buFont typeface="+mj-lt"/>
              <a:buAutoNum type="alphaLcPeriod"/>
            </a:pPr>
            <a:r>
              <a:rPr lang="en-US" b="1" dirty="0">
                <a:latin typeface="+mj-lt"/>
                <a:ea typeface="Calibri" panose="020F0502020204030204" pitchFamily="34" charset="0"/>
              </a:rPr>
              <a:t>In the New Heaven and the New Earth</a:t>
            </a: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362972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en-US" b="1" dirty="0">
                <a:effectLst/>
                <a:latin typeface="+mj-lt"/>
                <a:ea typeface="Calibri" panose="020F0502020204030204" pitchFamily="34" charset="0"/>
              </a:rPr>
              <a:t>III. God’s Final Purpose: To the Praise of His Glorious Grace</a:t>
            </a:r>
          </a:p>
          <a:p>
            <a:pPr marL="0" marR="0" indent="0">
              <a:lnSpc>
                <a:spcPct val="150000"/>
              </a:lnSpc>
              <a:spcBef>
                <a:spcPts val="0"/>
              </a:spcBef>
              <a:spcAft>
                <a:spcPts val="0"/>
              </a:spcAft>
              <a:buNone/>
            </a:pPr>
            <a:r>
              <a:rPr lang="en-US" b="1" dirty="0">
                <a:effectLst/>
                <a:latin typeface="+mj-lt"/>
                <a:ea typeface="Calibri" panose="020F0502020204030204" pitchFamily="34" charset="0"/>
              </a:rPr>
              <a:t>IV. Our Final Response: Amen</a:t>
            </a:r>
          </a:p>
        </p:txBody>
      </p:sp>
    </p:spTree>
    <p:extLst>
      <p:ext uri="{BB962C8B-B14F-4D97-AF65-F5344CB8AC3E}">
        <p14:creationId xmlns:p14="http://schemas.microsoft.com/office/powerpoint/2010/main" val="102910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508289" y="1843087"/>
            <a:ext cx="6282584" cy="1196579"/>
          </a:xfrm>
        </p:spPr>
        <p:txBody>
          <a:bodyPr/>
          <a:lstStyle/>
          <a:p>
            <a:pPr>
              <a:spcBef>
                <a:spcPts val="0"/>
              </a:spcBef>
            </a:pPr>
            <a:r>
              <a:rPr lang="en-US" altLang="en-US" sz="4400" dirty="0">
                <a:latin typeface="+mj-lt"/>
              </a:rPr>
              <a:t>Evangelism: Definition</a:t>
            </a:r>
          </a:p>
        </p:txBody>
      </p:sp>
      <p:sp>
        <p:nvSpPr>
          <p:cNvPr id="36867" name="Subtitle 2"/>
          <p:cNvSpPr>
            <a:spLocks noGrp="1"/>
          </p:cNvSpPr>
          <p:nvPr>
            <p:ph type="subTitle" idx="1"/>
          </p:nvPr>
        </p:nvSpPr>
        <p:spPr>
          <a:xfrm>
            <a:off x="1008404" y="3505200"/>
            <a:ext cx="7093009" cy="1752600"/>
          </a:xfrm>
        </p:spPr>
        <p:txBody>
          <a:bodyPr>
            <a:normAutofit/>
          </a:bodyPr>
          <a:lstStyle/>
          <a:p>
            <a:endParaRPr lang="en-US" altLang="en-US" dirty="0">
              <a:latin typeface="+mj-lt"/>
            </a:endParaRPr>
          </a:p>
        </p:txBody>
      </p:sp>
    </p:spTree>
    <p:extLst>
      <p:ext uri="{BB962C8B-B14F-4D97-AF65-F5344CB8AC3E}">
        <p14:creationId xmlns:p14="http://schemas.microsoft.com/office/powerpoint/2010/main" val="239187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2"/>
            </a:pPr>
            <a:r>
              <a:rPr lang="en-US" sz="2000" b="1" dirty="0">
                <a:effectLst/>
                <a:latin typeface="+mj-lt"/>
                <a:ea typeface="Calibri" panose="020F0502020204030204" pitchFamily="34" charset="0"/>
                <a:cs typeface="Times New Roman" panose="02020603050405020304" pitchFamily="18" charset="0"/>
              </a:rPr>
              <a:t>God’s gospel alone addresses our deepest need. </a:t>
            </a:r>
            <a:r>
              <a:rPr lang="en-US" sz="2000" dirty="0">
                <a:effectLst/>
                <a:latin typeface="+mj-lt"/>
                <a:ea typeface="Calibri" panose="020F0502020204030204" pitchFamily="34" charset="0"/>
                <a:cs typeface="Garamond" panose="02020404030301010803" pitchFamily="18" charset="0"/>
              </a:rPr>
              <a:t>In union with Adam, we are </a:t>
            </a:r>
            <a:r>
              <a:rPr lang="en-US" sz="2000" dirty="0">
                <a:solidFill>
                  <a:srgbClr val="FF0000"/>
                </a:solidFill>
                <a:latin typeface="+mj-lt"/>
                <a:ea typeface="Calibri" panose="020F0502020204030204" pitchFamily="34" charset="0"/>
                <a:cs typeface="Garamond" panose="02020404030301010803" pitchFamily="18" charset="0"/>
              </a:rPr>
              <a:t>sinners </a:t>
            </a:r>
            <a:r>
              <a:rPr lang="en-US" sz="2000" dirty="0">
                <a:effectLst/>
                <a:latin typeface="+mj-lt"/>
                <a:ea typeface="Calibri" panose="020F0502020204030204" pitchFamily="34" charset="0"/>
                <a:cs typeface="Garamond" panose="02020404030301010803" pitchFamily="18" charset="0"/>
              </a:rPr>
              <a:t>by nature and by choice, alienated from God, and under His wrath. It is only through God’s saving work in </a:t>
            </a:r>
            <a:r>
              <a:rPr lang="en-US" sz="2000" dirty="0">
                <a:solidFill>
                  <a:srgbClr val="FF0000"/>
                </a:solidFill>
                <a:effectLst/>
                <a:latin typeface="+mj-lt"/>
                <a:ea typeface="Calibri" panose="020F0502020204030204" pitchFamily="34" charset="0"/>
                <a:cs typeface="Garamond" panose="02020404030301010803" pitchFamily="18" charset="0"/>
              </a:rPr>
              <a:t>Christ</a:t>
            </a:r>
            <a:r>
              <a:rPr lang="en-US" sz="2000" dirty="0">
                <a:solidFill>
                  <a:srgbClr val="FF0000"/>
                </a:solidFill>
                <a:latin typeface="+mj-lt"/>
                <a:ea typeface="Calibri" panose="020F0502020204030204" pitchFamily="34" charset="0"/>
                <a:cs typeface="Garamond" panose="02020404030301010803" pitchFamily="18" charset="0"/>
              </a:rPr>
              <a:t> </a:t>
            </a:r>
            <a:r>
              <a:rPr lang="en-US" sz="2000" dirty="0">
                <a:effectLst/>
                <a:latin typeface="+mj-lt"/>
                <a:ea typeface="Calibri" panose="020F0502020204030204" pitchFamily="34" charset="0"/>
                <a:cs typeface="Garamond" panose="02020404030301010803" pitchFamily="18" charset="0"/>
              </a:rPr>
              <a:t>we can be rescued, reconciled and renewed.</a:t>
            </a:r>
          </a:p>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000" dirty="0">
              <a:effectLst/>
              <a:latin typeface="+mj-lt"/>
              <a:ea typeface="Calibri" panose="020F0502020204030204" pitchFamily="34" charset="0"/>
              <a:cs typeface="Times New Roman" panose="02020603050405020304" pitchFamily="18" charset="0"/>
            </a:endParaRPr>
          </a:p>
          <a:p>
            <a:pPr>
              <a:spcBef>
                <a:spcPts val="0"/>
              </a:spcBef>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38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1918 Anglican: “To </a:t>
            </a:r>
            <a:r>
              <a:rPr lang="en-US" sz="2400" dirty="0" err="1">
                <a:effectLst/>
                <a:latin typeface="+mj-lt"/>
                <a:ea typeface="Calibri" panose="020F0502020204030204" pitchFamily="34" charset="0"/>
                <a:cs typeface="Times New Roman" panose="02020603050405020304" pitchFamily="18" charset="0"/>
              </a:rPr>
              <a:t>evangelise</a:t>
            </a:r>
            <a:r>
              <a:rPr lang="en-US" sz="2400" dirty="0">
                <a:effectLst/>
                <a:latin typeface="+mj-lt"/>
                <a:ea typeface="Calibri" panose="020F0502020204030204" pitchFamily="34" charset="0"/>
                <a:cs typeface="Times New Roman" panose="02020603050405020304" pitchFamily="18" charset="0"/>
              </a:rPr>
              <a:t> is so to present Christ Jesus in the power of the Holy Spirit, that men shall come to put their trust in God through him, to accept him as their </a:t>
            </a:r>
            <a:r>
              <a:rPr lang="en-US" sz="2400" dirty="0" err="1">
                <a:effectLst/>
                <a:latin typeface="+mj-lt"/>
                <a:ea typeface="Calibri" panose="020F0502020204030204" pitchFamily="34" charset="0"/>
                <a:cs typeface="Times New Roman" panose="02020603050405020304" pitchFamily="18" charset="0"/>
              </a:rPr>
              <a:t>Saviour</a:t>
            </a:r>
            <a:r>
              <a:rPr lang="en-US" sz="2400" dirty="0">
                <a:effectLst/>
                <a:latin typeface="+mj-lt"/>
                <a:ea typeface="Calibri" panose="020F0502020204030204" pitchFamily="34" charset="0"/>
                <a:cs typeface="Times New Roman" panose="02020603050405020304" pitchFamily="18" charset="0"/>
              </a:rPr>
              <a:t>, and serve him as King in the fellowship of his church.”</a:t>
            </a:r>
          </a:p>
          <a:p>
            <a:pPr>
              <a:lnSpc>
                <a:spcPct val="150000"/>
              </a:lnSpc>
              <a:spcBef>
                <a:spcPts val="0"/>
              </a:spcBef>
            </a:pP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22798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Trinitarian emphasis, “Christ Jesus,” Holy Spirit,” “God”</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Focus on “Jesus” as “Christ” (anointed), “Savior” (salvation), and “King” (ruler)</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“power of the Holy Spirit” refers to the application of the finished work of Christ </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“Trust” captures the sense of believe or faith, the instrumental means of conversion</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“Accept him” emphasizes a subjective response, a conscious commitment</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“serve him” reflects what we are saved for and the need to continue trusting and following Jesus</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“fellowship of his church” is the goal of conversation, to create a new community which is corporate</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BUT, “that men shall” means evangelism has not happened unless someone is converted, meaning it is defined by results.</a:t>
            </a:r>
          </a:p>
          <a:p>
            <a:pPr>
              <a:lnSpc>
                <a:spcPct val="150000"/>
              </a:lnSpc>
              <a:spcBef>
                <a:spcPts val="0"/>
              </a:spcBef>
            </a:pP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23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07000"/>
              </a:lnSpc>
              <a:spcBef>
                <a:spcPts val="0"/>
              </a:spcBef>
              <a:buNone/>
            </a:pPr>
            <a:r>
              <a:rPr lang="en-US" sz="2400" dirty="0">
                <a:effectLst/>
                <a:latin typeface="+mj-lt"/>
                <a:ea typeface="Calibri" panose="020F0502020204030204" pitchFamily="34" charset="0"/>
                <a:cs typeface="Times New Roman" panose="02020603050405020304" pitchFamily="18" charset="0"/>
              </a:rPr>
              <a:t>D. T. Niles, a theologian from Ceylon (now Sri Lanka), (</a:t>
            </a:r>
            <a:r>
              <a:rPr lang="en-US" sz="2400" i="1" dirty="0">
                <a:effectLst/>
                <a:latin typeface="+mj-lt"/>
                <a:ea typeface="Calibri" panose="020F0502020204030204" pitchFamily="34" charset="0"/>
                <a:cs typeface="Times New Roman" panose="02020603050405020304" pitchFamily="18" charset="0"/>
              </a:rPr>
              <a:t>That They May Have Life</a:t>
            </a:r>
            <a:r>
              <a:rPr lang="en-US" sz="2400" dirty="0">
                <a:effectLst/>
                <a:latin typeface="+mj-lt"/>
                <a:ea typeface="Calibri" panose="020F0502020204030204" pitchFamily="34" charset="0"/>
                <a:cs typeface="Times New Roman" panose="02020603050405020304" pitchFamily="18" charset="0"/>
              </a:rPr>
              <a:t>, 1951): </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Evangelism is witness. It is one beggar telling another beggar where to get food.</a:t>
            </a:r>
          </a:p>
          <a:p>
            <a:pPr marL="0" indent="0">
              <a:lnSpc>
                <a:spcPct val="107000"/>
              </a:lnSpc>
              <a:spcBef>
                <a:spcPts val="0"/>
              </a:spcBef>
              <a:buNone/>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232055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07000"/>
              </a:lnSpc>
              <a:spcBef>
                <a:spcPts val="0"/>
              </a:spcBef>
              <a:buNone/>
            </a:pPr>
            <a:r>
              <a:rPr lang="en-US" sz="2400" dirty="0">
                <a:effectLst/>
                <a:latin typeface="+mj-lt"/>
                <a:ea typeface="Calibri" panose="020F0502020204030204" pitchFamily="34" charset="0"/>
                <a:cs typeface="Times New Roman" panose="02020603050405020304" pitchFamily="18" charset="0"/>
              </a:rPr>
              <a:t>Bill Bright, CRU (formerly Campus Crusade for Christ, wrote the 4 Spiritual Laws in 1956): </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Success in witnessing is simply taking the initiative to share Christ in the power of the Holy Spirit, and leaving the results to God.</a:t>
            </a:r>
          </a:p>
          <a:p>
            <a:pPr>
              <a:lnSpc>
                <a:spcPct val="107000"/>
              </a:lnSpc>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76544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07000"/>
              </a:lnSpc>
              <a:spcBef>
                <a:spcPts val="0"/>
              </a:spcBef>
              <a:buNone/>
            </a:pPr>
            <a:r>
              <a:rPr lang="en-US" sz="2400" u="sng" dirty="0">
                <a:solidFill>
                  <a:srgbClr val="0563C1"/>
                </a:solidFill>
                <a:effectLst/>
                <a:latin typeface="+mj-lt"/>
                <a:ea typeface="Calibri" panose="020F0502020204030204" pitchFamily="34" charset="0"/>
                <a:cs typeface="Times New Roman" panose="02020603050405020304" pitchFamily="18" charset="0"/>
                <a:hlinkClick r:id="rId2"/>
              </a:rPr>
              <a:t>1974 Lausanne Covenant</a:t>
            </a:r>
            <a:r>
              <a:rPr lang="en-US" sz="2400" dirty="0">
                <a:effectLst/>
                <a:latin typeface="+mj-lt"/>
                <a:ea typeface="Calibri" panose="020F0502020204030204" pitchFamily="34" charset="0"/>
                <a:cs typeface="Times New Roman" panose="02020603050405020304" pitchFamily="18" charset="0"/>
              </a:rPr>
              <a:t>: </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To evangelize is to spread the good news that Jesus Christ died for our sins and was raised from the dead according to the Scriptures, and that as the reigning Lord he now offers the forgiveness of sins and the liberating gift of the Spirit to all who repent and believe. (4. The Nature of Evangelism)</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 World evangelization requires the whole Church to take the whole gospel to the whole world. (6. The Church and Evangelism)</a:t>
            </a:r>
          </a:p>
          <a:p>
            <a:pPr>
              <a:lnSpc>
                <a:spcPct val="150000"/>
              </a:lnSpc>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55068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marR="0" indent="0">
              <a:lnSpc>
                <a:spcPct val="107000"/>
              </a:lnSpc>
              <a:spcBef>
                <a:spcPts val="0"/>
              </a:spcBef>
              <a:spcAft>
                <a:spcPts val="0"/>
              </a:spcAft>
              <a:buNone/>
            </a:pPr>
            <a:r>
              <a:rPr lang="en-US" sz="2400" b="1" dirty="0">
                <a:effectLst/>
                <a:latin typeface="+mj-lt"/>
                <a:ea typeface="Calibri" panose="020F0502020204030204" pitchFamily="34" charset="0"/>
                <a:cs typeface="Times New Roman" panose="02020603050405020304" pitchFamily="18" charset="0"/>
              </a:rPr>
              <a:t>4. THE NATURE OF EVANGELISM</a:t>
            </a:r>
            <a:endParaRPr lang="en-US" sz="2400"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sz="2400" i="1" dirty="0">
                <a:effectLst/>
                <a:latin typeface="+mj-lt"/>
                <a:ea typeface="Calibri" panose="020F0502020204030204" pitchFamily="34" charset="0"/>
                <a:cs typeface="Times New Roman" panose="02020603050405020304" pitchFamily="18" charset="0"/>
              </a:rPr>
              <a:t>To evangelize is to spread the good news that Jesus Christ died for our sins and was raised from the dead according to the Scriptures (1 Corinthians 15:3,4), and that, as the reigning Lord, he now offers the forgiveness of sins (Acts 2:32-39) and the liberating gifts of the Spirit to all who repent and believe (John 20:21).</a:t>
            </a:r>
            <a:r>
              <a:rPr lang="en-US" sz="2400" dirty="0">
                <a:effectLst/>
                <a:latin typeface="+mj-lt"/>
                <a:ea typeface="Calibri" panose="020F0502020204030204" pitchFamily="34" charset="0"/>
                <a:cs typeface="Times New Roman" panose="02020603050405020304" pitchFamily="18" charset="0"/>
              </a:rPr>
              <a:t> Our Christian presence in the world is indispensable to evangelism, and so is that kind of dialogue whose purpose is to listen sensitively in order to understand. But evangelism itself is the proclamation of the historical, biblical Christ as </a:t>
            </a:r>
            <a:r>
              <a:rPr lang="en-US" sz="2400" dirty="0" err="1">
                <a:effectLst/>
                <a:latin typeface="+mj-lt"/>
                <a:ea typeface="Calibri" panose="020F0502020204030204" pitchFamily="34" charset="0"/>
                <a:cs typeface="Times New Roman" panose="02020603050405020304" pitchFamily="18" charset="0"/>
              </a:rPr>
              <a:t>Saviour</a:t>
            </a:r>
            <a:r>
              <a:rPr lang="en-US" sz="2400" dirty="0">
                <a:effectLst/>
                <a:latin typeface="+mj-lt"/>
                <a:ea typeface="Calibri" panose="020F0502020204030204" pitchFamily="34" charset="0"/>
                <a:cs typeface="Times New Roman" panose="02020603050405020304" pitchFamily="18" charset="0"/>
              </a:rPr>
              <a:t> (1 Corinthians 1:23; 2 Corinthians 4:5) and Lord, with a view to persuading people to come to him personally and so be reconciled to God (2 Corinthians 5:11,20). In issuing the gospel invitation we have no liberty to conceal the cost of discipleship (Luke 14:25-33). Jesus still calls all who would follow him to deny themselves, take up their cross (Mark 8:34), and identify themselves with his new community. The results of evangelism include obedience to Christ, incorporation into his Church (Acts 2:40,47) and responsible service in the world (Mark 10:43-45).</a:t>
            </a:r>
          </a:p>
          <a:p>
            <a:pPr>
              <a:lnSpc>
                <a:spcPct val="150000"/>
              </a:lnSpc>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415365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07000"/>
              </a:lnSpc>
              <a:spcBef>
                <a:spcPts val="0"/>
              </a:spcBef>
              <a:spcAft>
                <a:spcPts val="0"/>
              </a:spcAft>
              <a:buNone/>
            </a:pPr>
            <a:r>
              <a:rPr lang="en-US" sz="2400" dirty="0">
                <a:effectLst/>
                <a:latin typeface="+mj-lt"/>
                <a:ea typeface="Calibri" panose="020F0502020204030204" pitchFamily="34" charset="0"/>
                <a:cs typeface="Times New Roman" panose="02020603050405020304" pitchFamily="18" charset="0"/>
              </a:rPr>
              <a:t>Timothy K. </a:t>
            </a:r>
            <a:r>
              <a:rPr lang="en-US" sz="2400" dirty="0" err="1">
                <a:effectLst/>
                <a:latin typeface="+mj-lt"/>
                <a:ea typeface="Calibri" panose="020F0502020204030204" pitchFamily="34" charset="0"/>
                <a:cs typeface="Times New Roman" panose="02020603050405020304" pitchFamily="18" charset="0"/>
              </a:rPr>
              <a:t>Beougher</a:t>
            </a:r>
            <a:r>
              <a:rPr lang="en-US" sz="2400" dirty="0">
                <a:effectLst/>
                <a:latin typeface="+mj-lt"/>
                <a:ea typeface="Calibri" panose="020F0502020204030204" pitchFamily="34" charset="0"/>
                <a:cs typeface="Times New Roman" panose="02020603050405020304" pitchFamily="18" charset="0"/>
              </a:rPr>
              <a:t>, </a:t>
            </a:r>
            <a:r>
              <a:rPr lang="en-US" sz="2400" i="1" dirty="0">
                <a:effectLst/>
                <a:latin typeface="+mj-lt"/>
                <a:ea typeface="Calibri" panose="020F0502020204030204" pitchFamily="34" charset="0"/>
                <a:cs typeface="Times New Roman" panose="02020603050405020304" pitchFamily="18" charset="0"/>
              </a:rPr>
              <a:t>Invitation to Evangelism: Sharing the Gospel with Compassion and Conviction</a:t>
            </a:r>
            <a:r>
              <a:rPr lang="en-US" sz="2400" dirty="0">
                <a:effectLst/>
                <a:latin typeface="+mj-lt"/>
                <a:ea typeface="Calibri" panose="020F0502020204030204" pitchFamily="34" charset="0"/>
                <a:cs typeface="Times New Roman" panose="02020603050405020304" pitchFamily="18" charset="0"/>
              </a:rPr>
              <a:t> (Kregel, 2021), 9, </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the compassionate sharing of the good news of Jesus Christ with lost people, in the power of the Holy Spirit, for the purpose of bringing them to Christ as Savior and Lord, that they in turn might share him with others.</a:t>
            </a:r>
          </a:p>
        </p:txBody>
      </p:sp>
    </p:spTree>
    <p:extLst>
      <p:ext uri="{BB962C8B-B14F-4D97-AF65-F5344CB8AC3E}">
        <p14:creationId xmlns:p14="http://schemas.microsoft.com/office/powerpoint/2010/main" val="109616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The Spirit of Evangelism: Compassion (Matthew 9:36)</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The Method of Evangelism: Sharing (Acts 8:35)</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The Content of Evangelism: The Good News of Jesus Christ (Luke 2:10)</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The Recipients of Evangelism: Lost People (Luke 19:10)</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The Power of Evangelism: The Holy Spirit (Acts 1:8)</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The Purpose of Evangelism: Bringing Them to Christ as Savior and Lord (Acts 16:31)</a:t>
            </a:r>
          </a:p>
          <a:p>
            <a:pPr>
              <a:lnSpc>
                <a:spcPct val="107000"/>
              </a:lnSpc>
              <a:spcBef>
                <a:spcPts val="0"/>
              </a:spcBef>
            </a:pPr>
            <a:r>
              <a:rPr lang="en-US" sz="2400" i="1" dirty="0">
                <a:effectLst/>
                <a:latin typeface="+mj-lt"/>
                <a:ea typeface="Calibri" panose="020F0502020204030204" pitchFamily="34" charset="0"/>
                <a:cs typeface="Times New Roman" panose="02020603050405020304" pitchFamily="18" charset="0"/>
              </a:rPr>
              <a:t>The Goal of Evangelism: A New Community/Church (1 Peter 2:9-10)</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The Perpetuation of Evangelism: They Win Others (2 Timothy 2:2)</a:t>
            </a:r>
          </a:p>
          <a:p>
            <a:pPr marL="0" indent="0">
              <a:lnSpc>
                <a:spcPct val="107000"/>
              </a:lnSpc>
              <a:spcBef>
                <a:spcPts val="0"/>
              </a:spcBef>
              <a:buNone/>
            </a:pPr>
            <a:endParaRPr lang="en-US" sz="2400" dirty="0">
              <a:effectLst/>
              <a:latin typeface="+mj-lt"/>
              <a:ea typeface="Calibri" panose="020F0502020204030204" pitchFamily="34" charset="0"/>
              <a:cs typeface="Times New Roman" panose="02020603050405020304" pitchFamily="18" charset="0"/>
            </a:endParaRPr>
          </a:p>
          <a:p>
            <a:pPr>
              <a:lnSpc>
                <a:spcPct val="150000"/>
              </a:lnSpc>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115059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Trevin Wax, </a:t>
            </a:r>
            <a:r>
              <a:rPr lang="en-US" sz="2400" dirty="0">
                <a:effectLst/>
                <a:latin typeface="Calibri" panose="020F0502020204030204" pitchFamily="34" charset="0"/>
                <a:ea typeface="Calibri" panose="020F0502020204030204" pitchFamily="34" charset="0"/>
                <a:hlinkClick r:id="rId2"/>
              </a:rPr>
              <a:t>Why the Gospel Community is Essential to Understanding the Gospel</a:t>
            </a:r>
            <a:r>
              <a:rPr lang="en-US" sz="2400" dirty="0">
                <a:effectLst/>
                <a:latin typeface="Calibri" panose="020F0502020204030204" pitchFamily="34" charset="0"/>
                <a:ea typeface="Calibri" panose="020F0502020204030204" pitchFamily="34" charset="0"/>
              </a:rPr>
              <a:t>:  </a:t>
            </a:r>
          </a:p>
          <a:p>
            <a:pPr marL="457200" marR="0">
              <a:spcBef>
                <a:spcPts val="0"/>
              </a:spcBef>
              <a:spcAft>
                <a:spcPts val="0"/>
              </a:spcAft>
            </a:pPr>
            <a:r>
              <a:rPr lang="en-US" sz="2400" dirty="0">
                <a:effectLst/>
                <a:latin typeface="Calibri" panose="020F0502020204030204" pitchFamily="34" charset="0"/>
                <a:ea typeface="Calibri" panose="020F0502020204030204" pitchFamily="34" charset="0"/>
              </a:rPr>
              <a:t>If you excise the gospel community from your thinking about the gospel announcement, you gut the gospel of its purpose. Though the church is not the subject of the gospel announcement (Christ alone is the subject, of course), the church is a necessary object. Christ’s death has a purpose: to save sinners and incorporate them into a community that reflects His glory.</a:t>
            </a:r>
          </a:p>
          <a:p>
            <a:pPr marL="457200" marR="0">
              <a:spcBef>
                <a:spcPts val="0"/>
              </a:spcBef>
              <a:spcAft>
                <a:spcPts val="0"/>
              </a:spcAft>
            </a:pPr>
            <a:r>
              <a:rPr lang="en-US" sz="2400" dirty="0">
                <a:effectLst/>
                <a:latin typeface="Calibri" panose="020F0502020204030204" pitchFamily="34" charset="0"/>
                <a:ea typeface="Calibri" panose="020F0502020204030204" pitchFamily="34" charset="0"/>
              </a:rPr>
              <a:t> the gospel has a telos – the purpose of calling out a people, which is why I want to keep “gospel community” close to the announcement. I fear that most evangelicals see the church as ‘just an implication of the gospel’ instead of thinking, This is the whole point of the good news – God forming a people for His glory and the good of the world.</a:t>
            </a:r>
          </a:p>
          <a:p>
            <a:pPr>
              <a:lnSpc>
                <a:spcPct val="150000"/>
              </a:lnSpc>
              <a:spcBef>
                <a:spcPts val="0"/>
              </a:spcBef>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414541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508289" y="1843087"/>
            <a:ext cx="6282584" cy="1196579"/>
          </a:xfrm>
        </p:spPr>
        <p:txBody>
          <a:bodyPr/>
          <a:lstStyle/>
          <a:p>
            <a:pPr>
              <a:spcBef>
                <a:spcPts val="0"/>
              </a:spcBef>
            </a:pPr>
            <a:r>
              <a:rPr lang="en-US" altLang="en-US" sz="4800" dirty="0">
                <a:latin typeface="+mj-lt"/>
              </a:rPr>
              <a:t>Evangelicalism:</a:t>
            </a:r>
            <a:br>
              <a:rPr lang="en-US" altLang="en-US" sz="4800" dirty="0">
                <a:latin typeface="+mj-lt"/>
              </a:rPr>
            </a:br>
            <a:r>
              <a:rPr lang="en-US" altLang="en-US" sz="4800" dirty="0">
                <a:latin typeface="+mj-lt"/>
              </a:rPr>
              <a:t>Born Again</a:t>
            </a:r>
          </a:p>
        </p:txBody>
      </p:sp>
      <p:sp>
        <p:nvSpPr>
          <p:cNvPr id="36867" name="Subtitle 2"/>
          <p:cNvSpPr>
            <a:spLocks noGrp="1"/>
          </p:cNvSpPr>
          <p:nvPr>
            <p:ph type="subTitle" idx="1"/>
          </p:nvPr>
        </p:nvSpPr>
        <p:spPr>
          <a:xfrm>
            <a:off x="1008404" y="3505200"/>
            <a:ext cx="7093009" cy="1752600"/>
          </a:xfrm>
        </p:spPr>
        <p:txBody>
          <a:bodyPr>
            <a:normAutofit/>
          </a:bodyPr>
          <a:lstStyle/>
          <a:p>
            <a:endParaRPr lang="en-US" altLang="en-US" dirty="0">
              <a:latin typeface="+mj-lt"/>
            </a:endParaRPr>
          </a:p>
        </p:txBody>
      </p:sp>
    </p:spTree>
    <p:extLst>
      <p:ext uri="{BB962C8B-B14F-4D97-AF65-F5344CB8AC3E}">
        <p14:creationId xmlns:p14="http://schemas.microsoft.com/office/powerpoint/2010/main" val="102657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marR="0" indent="-457200">
              <a:spcBef>
                <a:spcPts val="0"/>
              </a:spcBef>
              <a:spcAft>
                <a:spcPts val="0"/>
              </a:spcAft>
              <a:buFont typeface="+mj-lt"/>
              <a:buAutoNum type="arabicPeriod" startAt="3"/>
            </a:pPr>
            <a:r>
              <a:rPr lang="en-US" sz="2000" b="1" dirty="0">
                <a:effectLst/>
                <a:latin typeface="+mj-lt"/>
                <a:ea typeface="Calibri" panose="020F0502020204030204" pitchFamily="34" charset="0"/>
                <a:cs typeface="Times New Roman" panose="02020603050405020304" pitchFamily="18" charset="0"/>
              </a:rPr>
              <a:t>God’s gospel is made known supremely in the Person of Jesus Christ, and this gospel is accomplished through the work of Christ. </a:t>
            </a:r>
            <a:r>
              <a:rPr lang="en-US" sz="2000" dirty="0">
                <a:effectLst/>
                <a:latin typeface="+mj-lt"/>
                <a:ea typeface="Calibri" panose="020F0502020204030204" pitchFamily="34" charset="0"/>
                <a:cs typeface="Garamond" panose="02020404030301010803" pitchFamily="18" charset="0"/>
              </a:rPr>
              <a:t>Jesus, Israel’s promised___</a:t>
            </a:r>
            <a:r>
              <a:rPr lang="en-US" sz="2000" u="sng" dirty="0">
                <a:effectLst/>
                <a:latin typeface="+mj-lt"/>
                <a:ea typeface="Calibri" panose="020F0502020204030204" pitchFamily="34" charset="0"/>
                <a:cs typeface="Garamond" panose="02020404030301010803" pitchFamily="18" charset="0"/>
              </a:rPr>
              <a:t>	____</a:t>
            </a:r>
            <a:r>
              <a:rPr lang="en-US" sz="2000" dirty="0">
                <a:effectLst/>
                <a:latin typeface="+mj-lt"/>
                <a:ea typeface="Calibri" panose="020F0502020204030204" pitchFamily="34" charset="0"/>
                <a:cs typeface="Garamond" panose="02020404030301010803" pitchFamily="18" charset="0"/>
              </a:rPr>
              <a:t>, lived a sinless life, was crucified and arose bodily from the dead. His atoning death and victorious ___________ constitute the only ground for salvation.</a:t>
            </a:r>
          </a:p>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 </a:t>
            </a:r>
            <a:endParaRPr lang="en-US" sz="2000" dirty="0">
              <a:effectLst/>
              <a:latin typeface="+mj-lt"/>
              <a:ea typeface="Calibri" panose="020F0502020204030204" pitchFamily="34" charset="0"/>
              <a:cs typeface="Garamond" panose="02020404030301010803" pitchFamily="18" charset="0"/>
            </a:endParaRPr>
          </a:p>
        </p:txBody>
      </p:sp>
    </p:spTree>
    <p:extLst>
      <p:ext uri="{BB962C8B-B14F-4D97-AF65-F5344CB8AC3E}">
        <p14:creationId xmlns:p14="http://schemas.microsoft.com/office/powerpoint/2010/main" val="34301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An influential author of was pastor Johann Arndt (1555-1621) who wrote </a:t>
            </a:r>
            <a:r>
              <a:rPr lang="en-US" sz="2400" i="1" dirty="0">
                <a:effectLst/>
                <a:latin typeface="+mj-lt"/>
                <a:ea typeface="Calibri" panose="020F0502020204030204" pitchFamily="34" charset="0"/>
                <a:cs typeface="Times New Roman" panose="02020603050405020304" pitchFamily="18" charset="0"/>
              </a:rPr>
              <a:t>True Christianity</a:t>
            </a:r>
            <a:r>
              <a:rPr lang="en-US" sz="2400" dirty="0">
                <a:effectLst/>
                <a:latin typeface="+mj-lt"/>
                <a:ea typeface="Calibri" panose="020F0502020204030204" pitchFamily="34" charset="0"/>
                <a:cs typeface="Times New Roman" panose="02020603050405020304" pitchFamily="18" charset="0"/>
              </a:rPr>
              <a:t>. His Pietism emphasized regeneration– the necessity to be born again.</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 The </a:t>
            </a:r>
            <a:r>
              <a:rPr lang="en-US" sz="2400" i="1" dirty="0" err="1">
                <a:effectLst/>
                <a:latin typeface="+mj-lt"/>
                <a:ea typeface="Calibri" panose="020F0502020204030204" pitchFamily="34" charset="0"/>
                <a:cs typeface="Times New Roman" panose="02020603050405020304" pitchFamily="18" charset="0"/>
              </a:rPr>
              <a:t>läsare</a:t>
            </a:r>
            <a:r>
              <a:rPr lang="en-US" sz="2400" dirty="0">
                <a:effectLst/>
                <a:latin typeface="+mj-lt"/>
                <a:ea typeface="Calibri" panose="020F0502020204030204" pitchFamily="34" charset="0"/>
                <a:cs typeface="Times New Roman" panose="02020603050405020304" pitchFamily="18" charset="0"/>
              </a:rPr>
              <a:t> / </a:t>
            </a:r>
            <a:r>
              <a:rPr lang="da-DK" sz="2400" i="1" dirty="0">
                <a:effectLst/>
                <a:latin typeface="+mj-lt"/>
                <a:ea typeface="Calibri" panose="020F0502020204030204" pitchFamily="34" charset="0"/>
                <a:cs typeface="Times New Roman" panose="02020603050405020304" pitchFamily="18" charset="0"/>
              </a:rPr>
              <a:t>læsere </a:t>
            </a:r>
            <a:r>
              <a:rPr lang="en-US" sz="2400" dirty="0">
                <a:effectLst/>
                <a:latin typeface="+mj-lt"/>
                <a:ea typeface="Calibri" panose="020F0502020204030204" pitchFamily="34" charset="0"/>
                <a:cs typeface="Times New Roman" panose="02020603050405020304" pitchFamily="18" charset="0"/>
              </a:rPr>
              <a:t>(Readers’) movement (18</a:t>
            </a:r>
            <a:r>
              <a:rPr lang="en-US" sz="2400" baseline="30000" dirty="0">
                <a:effectLst/>
                <a:latin typeface="+mj-lt"/>
                <a:ea typeface="Calibri" panose="020F0502020204030204" pitchFamily="34" charset="0"/>
                <a:cs typeface="Times New Roman" panose="02020603050405020304" pitchFamily="18" charset="0"/>
              </a:rPr>
              <a:t>th</a:t>
            </a:r>
            <a:r>
              <a:rPr lang="en-US" sz="2400" dirty="0">
                <a:effectLst/>
                <a:latin typeface="+mj-lt"/>
                <a:ea typeface="Calibri" panose="020F0502020204030204" pitchFamily="34" charset="0"/>
                <a:cs typeface="Times New Roman" panose="02020603050405020304" pitchFamily="18" charset="0"/>
              </a:rPr>
              <a:t> century) promoted: Being </a:t>
            </a:r>
            <a:r>
              <a:rPr lang="en-US" sz="2400" i="1" dirty="0">
                <a:effectLst/>
                <a:latin typeface="+mj-lt"/>
                <a:ea typeface="Calibri" panose="020F0502020204030204" pitchFamily="34" charset="0"/>
                <a:cs typeface="Times New Roman" panose="02020603050405020304" pitchFamily="18" charset="0"/>
              </a:rPr>
              <a:t>born again </a:t>
            </a:r>
            <a:r>
              <a:rPr lang="en-US" sz="2400" dirty="0">
                <a:effectLst/>
                <a:latin typeface="+mj-lt"/>
                <a:ea typeface="Calibri" panose="020F0502020204030204" pitchFamily="34" charset="0"/>
                <a:cs typeface="Times New Roman" panose="02020603050405020304" pitchFamily="18" charset="0"/>
              </a:rPr>
              <a:t>is “the one thing needful.”</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 American Revivalism followed the</a:t>
            </a:r>
            <a:r>
              <a:rPr lang="en-US" sz="2400" b="1" dirty="0">
                <a:effectLst/>
                <a:latin typeface="+mj-lt"/>
                <a:ea typeface="Calibri" panose="020F0502020204030204" pitchFamily="34" charset="0"/>
                <a:cs typeface="Times New Roman" panose="02020603050405020304" pitchFamily="18" charset="0"/>
              </a:rPr>
              <a:t> </a:t>
            </a:r>
            <a:r>
              <a:rPr lang="en-US" sz="2400" dirty="0">
                <a:effectLst/>
                <a:latin typeface="+mj-lt"/>
                <a:ea typeface="Calibri" panose="020F0502020204030204" pitchFamily="34" charset="0"/>
                <a:cs typeface="Times New Roman" panose="02020603050405020304" pitchFamily="18" charset="0"/>
              </a:rPr>
              <a:t>Puritan-Pietist</a:t>
            </a:r>
            <a:r>
              <a:rPr lang="en-US" sz="2400" b="1" dirty="0">
                <a:effectLst/>
                <a:latin typeface="+mj-lt"/>
                <a:ea typeface="Calibri" panose="020F0502020204030204" pitchFamily="34" charset="0"/>
                <a:cs typeface="Times New Roman" panose="02020603050405020304" pitchFamily="18" charset="0"/>
              </a:rPr>
              <a:t> </a:t>
            </a:r>
            <a:r>
              <a:rPr lang="en-US" sz="2400" dirty="0">
                <a:effectLst/>
                <a:latin typeface="+mj-lt"/>
                <a:ea typeface="Calibri" panose="020F0502020204030204" pitchFamily="34" charset="0"/>
                <a:cs typeface="Times New Roman" panose="02020603050405020304" pitchFamily="18" charset="0"/>
              </a:rPr>
              <a:t>revival traditions of Jonathan Edwards, George Whitefield, and John Wesley (18</a:t>
            </a:r>
            <a:r>
              <a:rPr lang="en-US" sz="2400" baseline="30000" dirty="0">
                <a:effectLst/>
                <a:latin typeface="+mj-lt"/>
                <a:ea typeface="Calibri" panose="020F0502020204030204" pitchFamily="34" charset="0"/>
                <a:cs typeface="Times New Roman" panose="02020603050405020304" pitchFamily="18" charset="0"/>
              </a:rPr>
              <a:t>th</a:t>
            </a:r>
            <a:r>
              <a:rPr lang="en-US" sz="2400" dirty="0">
                <a:effectLst/>
                <a:latin typeface="+mj-lt"/>
                <a:ea typeface="Calibri" panose="020F0502020204030204" pitchFamily="34" charset="0"/>
                <a:cs typeface="Times New Roman" panose="02020603050405020304" pitchFamily="18" charset="0"/>
              </a:rPr>
              <a:t> century), emphasizing the Bible’s authority and need to be </a:t>
            </a:r>
            <a:r>
              <a:rPr lang="en-US" sz="2400" i="1" dirty="0">
                <a:effectLst/>
                <a:latin typeface="+mj-lt"/>
                <a:ea typeface="Calibri" panose="020F0502020204030204" pitchFamily="34" charset="0"/>
                <a:cs typeface="Times New Roman" panose="02020603050405020304" pitchFamily="18" charset="0"/>
              </a:rPr>
              <a:t>born again</a:t>
            </a:r>
            <a:r>
              <a:rPr lang="en-US" sz="2400" dirty="0">
                <a:effectLst/>
                <a:latin typeface="+mj-lt"/>
                <a:ea typeface="Calibri" panose="020F0502020204030204" pitchFamily="34" charset="0"/>
                <a:cs typeface="Times New Roman" panose="02020603050405020304" pitchFamily="18" charset="0"/>
              </a:rPr>
              <a:t>.</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 Charles Grandison Finney (1792-1875), who was part of the Second Great Awakening (mid-19</a:t>
            </a:r>
            <a:r>
              <a:rPr lang="en-US" sz="2400" baseline="30000" dirty="0">
                <a:effectLst/>
                <a:latin typeface="+mj-lt"/>
                <a:ea typeface="Calibri" panose="020F0502020204030204" pitchFamily="34" charset="0"/>
                <a:cs typeface="Times New Roman" panose="02020603050405020304" pitchFamily="18" charset="0"/>
              </a:rPr>
              <a:t>th</a:t>
            </a:r>
            <a:r>
              <a:rPr lang="en-US" sz="2400" dirty="0">
                <a:effectLst/>
                <a:latin typeface="+mj-lt"/>
                <a:ea typeface="Calibri" panose="020F0502020204030204" pitchFamily="34" charset="0"/>
                <a:cs typeface="Times New Roman" panose="02020603050405020304" pitchFamily="18" charset="0"/>
              </a:rPr>
              <a:t> century), said, “religion is the work of man, it is something for man to do.” One of his “new measures” was the “anxious bench,” in which he put a pew at the front of the church, where those who felt a special urgency about their salvation could sit. Some historians consider him the “father of modern revivalism.”</a:t>
            </a:r>
          </a:p>
          <a:p>
            <a:pPr marL="0" marR="0" indent="0">
              <a:lnSpc>
                <a:spcPct val="150000"/>
              </a:lnSpc>
              <a:spcBef>
                <a:spcPts val="0"/>
              </a:spcBef>
              <a:spcAft>
                <a:spcPts val="0"/>
              </a:spcAft>
              <a:buNone/>
            </a:pP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427324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07000"/>
              </a:lnSpc>
              <a:spcBef>
                <a:spcPts val="0"/>
              </a:spcBef>
              <a:spcAft>
                <a:spcPts val="0"/>
              </a:spcAft>
              <a:buNone/>
            </a:pPr>
            <a:r>
              <a:rPr lang="en-US" sz="2400" dirty="0">
                <a:effectLst/>
                <a:latin typeface="+mj-lt"/>
                <a:ea typeface="Calibri" panose="020F0502020204030204" pitchFamily="34" charset="0"/>
                <a:cs typeface="Times New Roman" panose="02020603050405020304" pitchFamily="18" charset="0"/>
              </a:rPr>
              <a:t>David Bebbington: Bebbington Quadrilateral </a:t>
            </a:r>
          </a:p>
          <a:p>
            <a:pPr>
              <a:lnSpc>
                <a:spcPct val="107000"/>
              </a:lnSpc>
              <a:spcBef>
                <a:spcPts val="0"/>
              </a:spcBef>
              <a:buSzPts val="1000"/>
              <a:tabLst>
                <a:tab pos="457200" algn="l"/>
              </a:tabLst>
            </a:pPr>
            <a:r>
              <a:rPr lang="en-US" sz="2400" dirty="0">
                <a:effectLst/>
                <a:latin typeface="+mj-lt"/>
                <a:ea typeface="Calibri" panose="020F0502020204030204" pitchFamily="34" charset="0"/>
                <a:cs typeface="Times New Roman" panose="02020603050405020304" pitchFamily="18" charset="0"/>
              </a:rPr>
              <a:t>Biblicism: the ultimate authority of the Bible</a:t>
            </a:r>
          </a:p>
          <a:p>
            <a:pPr>
              <a:lnSpc>
                <a:spcPct val="107000"/>
              </a:lnSpc>
              <a:spcBef>
                <a:spcPts val="0"/>
              </a:spcBef>
              <a:buSzPts val="1000"/>
              <a:tabLst>
                <a:tab pos="457200" algn="l"/>
              </a:tabLst>
            </a:pPr>
            <a:r>
              <a:rPr lang="en-US" sz="2400" dirty="0" err="1">
                <a:effectLst/>
                <a:latin typeface="+mj-lt"/>
                <a:ea typeface="Calibri" panose="020F0502020204030204" pitchFamily="34" charset="0"/>
                <a:cs typeface="Times New Roman" panose="02020603050405020304" pitchFamily="18" charset="0"/>
              </a:rPr>
              <a:t>Crucicentrism</a:t>
            </a:r>
            <a:r>
              <a:rPr lang="en-US" sz="2400" dirty="0">
                <a:effectLst/>
                <a:latin typeface="+mj-lt"/>
                <a:ea typeface="Calibri" panose="020F0502020204030204" pitchFamily="34" charset="0"/>
                <a:cs typeface="Times New Roman" panose="02020603050405020304" pitchFamily="18" charset="0"/>
              </a:rPr>
              <a:t>: a Christ-centered and cross-focused emphasis on the atoning work of Christ</a:t>
            </a:r>
          </a:p>
          <a:p>
            <a:pPr>
              <a:lnSpc>
                <a:spcPct val="107000"/>
              </a:lnSpc>
              <a:spcBef>
                <a:spcPts val="0"/>
              </a:spcBef>
              <a:buSzPts val="1000"/>
              <a:tabLst>
                <a:tab pos="457200" algn="l"/>
              </a:tabLst>
            </a:pPr>
            <a:r>
              <a:rPr lang="en-US" sz="2400" dirty="0" err="1">
                <a:effectLst/>
                <a:latin typeface="+mj-lt"/>
                <a:ea typeface="Calibri" panose="020F0502020204030204" pitchFamily="34" charset="0"/>
                <a:cs typeface="Times New Roman" panose="02020603050405020304" pitchFamily="18" charset="0"/>
              </a:rPr>
              <a:t>Conversionism</a:t>
            </a:r>
            <a:r>
              <a:rPr lang="en-US" sz="2400" dirty="0">
                <a:effectLst/>
                <a:latin typeface="+mj-lt"/>
                <a:ea typeface="Calibri" panose="020F0502020204030204" pitchFamily="34" charset="0"/>
                <a:cs typeface="Times New Roman" panose="02020603050405020304" pitchFamily="18" charset="0"/>
              </a:rPr>
              <a:t>: the commitment that one must be converted, born again</a:t>
            </a:r>
          </a:p>
          <a:p>
            <a:pPr>
              <a:lnSpc>
                <a:spcPct val="107000"/>
              </a:lnSpc>
              <a:spcBef>
                <a:spcPts val="0"/>
              </a:spcBef>
              <a:buSzPts val="1000"/>
              <a:tabLst>
                <a:tab pos="457200" algn="l"/>
              </a:tabLst>
            </a:pPr>
            <a:r>
              <a:rPr lang="en-US" sz="2400" dirty="0">
                <a:effectLst/>
                <a:latin typeface="+mj-lt"/>
                <a:ea typeface="Calibri" panose="020F0502020204030204" pitchFamily="34" charset="0"/>
                <a:cs typeface="Times New Roman" panose="02020603050405020304" pitchFamily="18" charset="0"/>
              </a:rPr>
              <a:t>Activism: conversion is expressed in in a changed life in love for God and others in “good works”</a:t>
            </a:r>
          </a:p>
          <a:p>
            <a:pPr marL="0" marR="0" indent="0">
              <a:lnSpc>
                <a:spcPct val="107000"/>
              </a:lnSpc>
              <a:spcBef>
                <a:spcPts val="0"/>
              </a:spcBef>
              <a:spcAft>
                <a:spcPts val="0"/>
              </a:spcAft>
              <a:buNone/>
            </a:pP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17811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07000"/>
              </a:lnSpc>
              <a:spcBef>
                <a:spcPts val="0"/>
              </a:spcBef>
              <a:spcAft>
                <a:spcPts val="0"/>
              </a:spcAft>
              <a:buNone/>
            </a:pPr>
            <a:r>
              <a:rPr lang="en-US" sz="2400" dirty="0">
                <a:effectLst/>
                <a:latin typeface="+mj-lt"/>
                <a:ea typeface="Calibri" panose="020F0502020204030204" pitchFamily="34" charset="0"/>
                <a:cs typeface="Times New Roman" panose="02020603050405020304" pitchFamily="18" charset="0"/>
              </a:rPr>
              <a:t>Thomas S. Kidd, </a:t>
            </a:r>
            <a:r>
              <a:rPr lang="en-US" sz="2400" i="1" dirty="0">
                <a:effectLst/>
                <a:latin typeface="+mj-lt"/>
                <a:ea typeface="Calibri" panose="020F0502020204030204" pitchFamily="34" charset="0"/>
                <a:cs typeface="Times New Roman" panose="02020603050405020304" pitchFamily="18" charset="0"/>
              </a:rPr>
              <a:t>Who Is An Evangelic ? The History of a Movement in Crisis</a:t>
            </a:r>
            <a:r>
              <a:rPr lang="en-US" sz="2400" dirty="0">
                <a:effectLst/>
                <a:latin typeface="+mj-lt"/>
                <a:ea typeface="Calibri" panose="020F0502020204030204" pitchFamily="34" charset="0"/>
                <a:cs typeface="Times New Roman" panose="02020603050405020304" pitchFamily="18" charset="0"/>
              </a:rPr>
              <a:t> (Yale, 2019), 4:</a:t>
            </a:r>
          </a:p>
          <a:p>
            <a:pPr>
              <a:lnSpc>
                <a:spcPct val="107000"/>
              </a:lnSpc>
              <a:spcBef>
                <a:spcPts val="0"/>
              </a:spcBef>
            </a:pPr>
            <a:r>
              <a:rPr lang="en-US" sz="2400" dirty="0">
                <a:effectLst/>
                <a:latin typeface="+mj-lt"/>
                <a:ea typeface="Calibri" panose="020F0502020204030204" pitchFamily="34" charset="0"/>
                <a:cs typeface="Times New Roman" panose="02020603050405020304" pitchFamily="18" charset="0"/>
              </a:rPr>
              <a:t> Evangelicals are born-again Protestants who cherish the Bible as the Word of God and who emphasize a personal relationship with Jesus Christ through the Holy Spirit.</a:t>
            </a:r>
          </a:p>
          <a:p>
            <a:pPr marL="0" marR="0" indent="0">
              <a:lnSpc>
                <a:spcPct val="150000"/>
              </a:lnSpc>
              <a:spcBef>
                <a:spcPts val="0"/>
              </a:spcBef>
              <a:spcAft>
                <a:spcPts val="0"/>
              </a:spcAft>
              <a:buNone/>
            </a:pP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413042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nSpc>
                <a:spcPct val="150000"/>
              </a:lnSpc>
              <a:spcBef>
                <a:spcPts val="0"/>
              </a:spcBef>
              <a:spcAft>
                <a:spcPts val="0"/>
              </a:spcAft>
              <a:buNone/>
            </a:pPr>
            <a:r>
              <a:rPr lang="en-US" b="1" dirty="0">
                <a:effectLst/>
                <a:latin typeface="+mj-lt"/>
                <a:ea typeface="Calibri" panose="020F0502020204030204" pitchFamily="34" charset="0"/>
              </a:rPr>
              <a:t>Charles Colson, </a:t>
            </a:r>
            <a:r>
              <a:rPr lang="en-US" b="1" i="1" dirty="0">
                <a:effectLst/>
                <a:latin typeface="+mj-lt"/>
                <a:ea typeface="Calibri" panose="020F0502020204030204" pitchFamily="34" charset="0"/>
              </a:rPr>
              <a:t>Born Again </a:t>
            </a:r>
            <a:r>
              <a:rPr lang="en-US" b="1" dirty="0">
                <a:effectLst/>
                <a:latin typeface="+mj-lt"/>
                <a:ea typeface="Calibri" panose="020F0502020204030204" pitchFamily="34" charset="0"/>
              </a:rPr>
              <a:t>(1976)</a:t>
            </a:r>
          </a:p>
          <a:p>
            <a:pPr marL="0" marR="0" indent="0">
              <a:lnSpc>
                <a:spcPct val="150000"/>
              </a:lnSpc>
              <a:spcBef>
                <a:spcPts val="0"/>
              </a:spcBef>
              <a:spcAft>
                <a:spcPts val="0"/>
              </a:spcAft>
              <a:buNone/>
            </a:pPr>
            <a:r>
              <a:rPr lang="en-US" b="1" dirty="0">
                <a:latin typeface="+mj-lt"/>
                <a:ea typeface="Calibri" panose="020F0502020204030204" pitchFamily="34" charset="0"/>
              </a:rPr>
              <a:t>Newsweek, “Born Again! The Evangelicals” (1976)</a:t>
            </a:r>
          </a:p>
          <a:p>
            <a:pPr marL="0" marR="0" indent="0">
              <a:lnSpc>
                <a:spcPct val="150000"/>
              </a:lnSpc>
              <a:spcBef>
                <a:spcPts val="0"/>
              </a:spcBef>
              <a:spcAft>
                <a:spcPts val="0"/>
              </a:spcAft>
              <a:buNone/>
            </a:pPr>
            <a:r>
              <a:rPr lang="en-US" b="1" dirty="0">
                <a:effectLst/>
                <a:latin typeface="+mj-lt"/>
                <a:ea typeface="Calibri" panose="020F0502020204030204" pitchFamily="34" charset="0"/>
              </a:rPr>
              <a:t>Bill</a:t>
            </a:r>
            <a:r>
              <a:rPr lang="en-US" b="1" dirty="0">
                <a:latin typeface="+mj-lt"/>
                <a:ea typeface="Calibri" panose="020F0502020204030204" pitchFamily="34" charset="0"/>
              </a:rPr>
              <a:t>y Graham, </a:t>
            </a:r>
            <a:r>
              <a:rPr lang="en-US" b="1" i="1" dirty="0">
                <a:latin typeface="+mj-lt"/>
                <a:ea typeface="Calibri" panose="020F0502020204030204" pitchFamily="34" charset="0"/>
              </a:rPr>
              <a:t>How to Be Born Again </a:t>
            </a:r>
            <a:r>
              <a:rPr lang="en-US" b="1" dirty="0">
                <a:latin typeface="+mj-lt"/>
                <a:ea typeface="Calibri" panose="020F0502020204030204" pitchFamily="34" charset="0"/>
              </a:rPr>
              <a:t>(1977)</a:t>
            </a:r>
          </a:p>
          <a:p>
            <a:pPr marL="0" marR="0" indent="0">
              <a:lnSpc>
                <a:spcPct val="150000"/>
              </a:lnSpc>
              <a:spcBef>
                <a:spcPts val="0"/>
              </a:spcBef>
              <a:spcAft>
                <a:spcPts val="0"/>
              </a:spcAft>
              <a:buNone/>
            </a:pPr>
            <a:r>
              <a:rPr lang="en-US" b="1" dirty="0">
                <a:effectLst/>
                <a:latin typeface="+mj-lt"/>
                <a:ea typeface="Calibri" panose="020F0502020204030204" pitchFamily="34" charset="0"/>
              </a:rPr>
              <a:t>Newsweek</a:t>
            </a:r>
            <a:r>
              <a:rPr lang="en-US" b="1" dirty="0">
                <a:latin typeface="+mj-lt"/>
                <a:ea typeface="Calibri" panose="020F0502020204030204" pitchFamily="34" charset="0"/>
              </a:rPr>
              <a:t>, “Born Again” (1978)</a:t>
            </a:r>
          </a:p>
          <a:p>
            <a:pPr marL="0" marR="0" indent="0">
              <a:lnSpc>
                <a:spcPct val="150000"/>
              </a:lnSpc>
              <a:spcBef>
                <a:spcPts val="0"/>
              </a:spcBef>
              <a:spcAft>
                <a:spcPts val="0"/>
              </a:spcAft>
              <a:buNone/>
            </a:pPr>
            <a:r>
              <a:rPr lang="en-US" b="1" dirty="0">
                <a:latin typeface="+mj-lt"/>
                <a:ea typeface="Calibri" panose="020F0502020204030204" pitchFamily="34" charset="0"/>
              </a:rPr>
              <a:t>Rachel Gilson, </a:t>
            </a:r>
            <a:r>
              <a:rPr lang="en-US" b="1" i="1" dirty="0">
                <a:latin typeface="+mj-lt"/>
                <a:ea typeface="Calibri" panose="020F0502020204030204" pitchFamily="34" charset="0"/>
              </a:rPr>
              <a:t>Born Again This Way: Coming Out, Coming to Faith, and What Comes Next </a:t>
            </a:r>
            <a:r>
              <a:rPr lang="en-US" b="1" dirty="0">
                <a:latin typeface="+mj-lt"/>
                <a:ea typeface="Calibri" panose="020F0502020204030204" pitchFamily="34" charset="0"/>
              </a:rPr>
              <a:t>(2020)</a:t>
            </a: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110421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508289" y="1843087"/>
            <a:ext cx="6282584" cy="1196579"/>
          </a:xfrm>
        </p:spPr>
        <p:txBody>
          <a:bodyPr/>
          <a:lstStyle/>
          <a:p>
            <a:pPr>
              <a:spcBef>
                <a:spcPts val="0"/>
              </a:spcBef>
            </a:pPr>
            <a:r>
              <a:rPr lang="en-US" altLang="en-US" sz="4800" dirty="0">
                <a:latin typeface="+mj-lt"/>
              </a:rPr>
              <a:t>Evangelistic methods</a:t>
            </a:r>
          </a:p>
        </p:txBody>
      </p:sp>
      <p:sp>
        <p:nvSpPr>
          <p:cNvPr id="36867" name="Subtitle 2"/>
          <p:cNvSpPr>
            <a:spLocks noGrp="1"/>
          </p:cNvSpPr>
          <p:nvPr>
            <p:ph type="subTitle" idx="1"/>
          </p:nvPr>
        </p:nvSpPr>
        <p:spPr>
          <a:xfrm>
            <a:off x="1008404" y="3505200"/>
            <a:ext cx="7093009" cy="1752600"/>
          </a:xfrm>
        </p:spPr>
        <p:txBody>
          <a:bodyPr>
            <a:normAutofit/>
          </a:bodyPr>
          <a:lstStyle/>
          <a:p>
            <a:endParaRPr lang="en-US" altLang="en-US" dirty="0">
              <a:latin typeface="+mj-lt"/>
            </a:endParaRPr>
          </a:p>
        </p:txBody>
      </p:sp>
    </p:spTree>
    <p:extLst>
      <p:ext uri="{BB962C8B-B14F-4D97-AF65-F5344CB8AC3E}">
        <p14:creationId xmlns:p14="http://schemas.microsoft.com/office/powerpoint/2010/main" val="42350876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1950s: Billy Graham crusades</a:t>
            </a:r>
          </a:p>
          <a:p>
            <a:pPr marL="0" marR="0">
              <a:lnSpc>
                <a:spcPct val="107000"/>
              </a:lnSpc>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1960s: visitation evangelism (EE) </a:t>
            </a:r>
          </a:p>
          <a:p>
            <a:pPr marL="0" marR="0">
              <a:lnSpc>
                <a:spcPct val="107000"/>
              </a:lnSpc>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1970s: church growth (Fuller Theological Seminary)</a:t>
            </a:r>
          </a:p>
          <a:p>
            <a:pPr marL="0" marR="0">
              <a:lnSpc>
                <a:spcPct val="107000"/>
              </a:lnSpc>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1980s: church planting</a:t>
            </a:r>
          </a:p>
          <a:p>
            <a:pPr marL="0" marR="0">
              <a:lnSpc>
                <a:spcPct val="107000"/>
              </a:lnSpc>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1990s: seeker-sensitive and emergent</a:t>
            </a:r>
          </a:p>
          <a:p>
            <a:pPr marL="0" marR="0">
              <a:lnSpc>
                <a:spcPct val="107000"/>
              </a:lnSpc>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2000s: belonging before believing (Alpha) and missional</a:t>
            </a:r>
          </a:p>
          <a:p>
            <a:pPr marL="0" marR="0" indent="0">
              <a:lnSpc>
                <a:spcPct val="107000"/>
              </a:lnSpc>
              <a:spcBef>
                <a:spcPts val="0"/>
              </a:spcBef>
              <a:spcAft>
                <a:spcPts val="0"/>
              </a:spcAft>
              <a:buNone/>
            </a:pPr>
            <a:endParaRPr lang="en-US" sz="2400" dirty="0">
              <a:effectLst/>
              <a:latin typeface="+mj-lt"/>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None/>
            </a:pPr>
            <a:endParaRPr lang="en-US" b="1" dirty="0">
              <a:effectLst/>
              <a:latin typeface="+mj-lt"/>
              <a:ea typeface="Calibri" panose="020F0502020204030204" pitchFamily="34" charset="0"/>
            </a:endParaRPr>
          </a:p>
        </p:txBody>
      </p:sp>
    </p:spTree>
    <p:extLst>
      <p:ext uri="{BB962C8B-B14F-4D97-AF65-F5344CB8AC3E}">
        <p14:creationId xmlns:p14="http://schemas.microsoft.com/office/powerpoint/2010/main" val="37612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508289" y="1843087"/>
            <a:ext cx="6282584" cy="1196579"/>
          </a:xfrm>
        </p:spPr>
        <p:txBody>
          <a:bodyPr/>
          <a:lstStyle/>
          <a:p>
            <a:pPr>
              <a:spcBef>
                <a:spcPts val="0"/>
              </a:spcBef>
            </a:pPr>
            <a:r>
              <a:rPr lang="en-US" altLang="en-US" dirty="0">
                <a:latin typeface="+mj-lt"/>
              </a:rPr>
              <a:t>Motivation for Evangelism</a:t>
            </a:r>
          </a:p>
        </p:txBody>
      </p:sp>
      <p:sp>
        <p:nvSpPr>
          <p:cNvPr id="36867" name="Subtitle 2"/>
          <p:cNvSpPr>
            <a:spLocks noGrp="1"/>
          </p:cNvSpPr>
          <p:nvPr>
            <p:ph type="subTitle" idx="1"/>
          </p:nvPr>
        </p:nvSpPr>
        <p:spPr>
          <a:xfrm>
            <a:off x="1008404" y="3505200"/>
            <a:ext cx="7093009" cy="1752600"/>
          </a:xfrm>
        </p:spPr>
        <p:txBody>
          <a:bodyPr>
            <a:normAutofit fontScale="85000" lnSpcReduction="10000"/>
          </a:bodyPr>
          <a:lstStyle/>
          <a:p>
            <a:r>
              <a:rPr lang="en-US" altLang="en-US" dirty="0">
                <a:latin typeface="+mj-lt"/>
                <a:hlinkClick r:id="rId2"/>
              </a:rPr>
              <a:t>Lausanne Occasional Paper 21: </a:t>
            </a:r>
            <a:endParaRPr lang="en-US" altLang="en-US" dirty="0">
              <a:latin typeface="+mj-lt"/>
            </a:endParaRPr>
          </a:p>
          <a:p>
            <a:r>
              <a:rPr lang="en-US" altLang="en-US" dirty="0">
                <a:latin typeface="+mj-lt"/>
              </a:rPr>
              <a:t>Evangelism and Social Responsibility: </a:t>
            </a:r>
          </a:p>
          <a:p>
            <a:r>
              <a:rPr lang="en-US" altLang="en-US" dirty="0">
                <a:latin typeface="+mj-lt"/>
              </a:rPr>
              <a:t>An Evangelical Commitment</a:t>
            </a:r>
          </a:p>
          <a:p>
            <a:r>
              <a:rPr lang="en-US" altLang="en-US" dirty="0">
                <a:latin typeface="+mj-lt"/>
              </a:rPr>
              <a:t>June 25, 1982</a:t>
            </a:r>
          </a:p>
          <a:p>
            <a:endParaRPr lang="en-US" altLang="en-US" dirty="0">
              <a:latin typeface="+mj-lt"/>
            </a:endParaRPr>
          </a:p>
          <a:p>
            <a:endParaRPr lang="en-US" altLang="en-US" dirty="0">
              <a:latin typeface="+mj-lt"/>
            </a:endParaRPr>
          </a:p>
        </p:txBody>
      </p:sp>
    </p:spTree>
    <p:extLst>
      <p:ext uri="{BB962C8B-B14F-4D97-AF65-F5344CB8AC3E}">
        <p14:creationId xmlns:p14="http://schemas.microsoft.com/office/powerpoint/2010/main" val="3012472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There are many incentives to evangelism. To begin with, there is simple obedience to the Great Commission, and to the Lord of the Great Commission, to whom all authority has been given (Matt. 28:18-20). Then there is the terrible knowledge we have that human beings without Christ are lost or “perishing” (e.g., John 3:16; 1 Cor. 1:18), and our earnest desire in love to reach them with the gospel before it is too late. Another powerful motive is zeal or “jealousy” for the glory of Christ, whom God has super-exalted in order that every knee should bow to him and every tongue confess him Lord (Phil. 2:9-11).</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Yet we believe that the most basic of all motives lies in the very nature of God himself, and in his saving work by which he revealed himself. We do not exaggerate when we affirm that the living God is a missionary God. He created all humankind, is “the God of the spirits of all flesh”, and when calling Abraham promised through his posterity to bless “all the families of the earth”.</a:t>
            </a:r>
          </a:p>
          <a:p>
            <a:pPr algn="just">
              <a:spcBef>
                <a:spcPts val="0"/>
              </a:spcBef>
            </a:pPr>
            <a:endParaRPr lang="en-US" sz="2000" dirty="0">
              <a:latin typeface="+mj-lt"/>
            </a:endParaRPr>
          </a:p>
        </p:txBody>
      </p:sp>
    </p:spTree>
    <p:extLst>
      <p:ext uri="{BB962C8B-B14F-4D97-AF65-F5344CB8AC3E}">
        <p14:creationId xmlns:p14="http://schemas.microsoft.com/office/powerpoint/2010/main" val="274761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Next, Jesus Christ during his public ministry sent his disciples to “the lost sheep of the house of Israel”, and subsequently he commissioned them to go and make disciples of all the nations. Between these two missions lay his death and resurrection. He died on the cross for the sins of the world, and was raised and exalted to be Lord. The church’s universal mission derives from Christ’s universal authority.</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Thirdly, the Holy Spirit is a missionary Spirit, and Pentecost was a missionary event. He gave his people power for witness, as Jesus promised, and thrust them out to the ends of the earth, as Jesus foretold (Acts 1:8).</a:t>
            </a: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This Trinitarian basis for mission is primary. It is the missionary heart of God himself, Father, Son and Holy Spirit. If he yearns in his love for his lost world, we his people must share his yearning. Commitment to world mission is unavoidable, and indifference to it inexcusable.</a:t>
            </a:r>
          </a:p>
          <a:p>
            <a:pPr algn="just">
              <a:spcBef>
                <a:spcPts val="0"/>
              </a:spcBef>
            </a:pPr>
            <a:endParaRPr lang="en-US" sz="2000" dirty="0">
              <a:latin typeface="+mj-lt"/>
            </a:endParaRPr>
          </a:p>
        </p:txBody>
      </p:sp>
    </p:spTree>
    <p:extLst>
      <p:ext uri="{BB962C8B-B14F-4D97-AF65-F5344CB8AC3E}">
        <p14:creationId xmlns:p14="http://schemas.microsoft.com/office/powerpoint/2010/main" val="273956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i="1" dirty="0"/>
              <a:t>Ordo </a:t>
            </a:r>
            <a:r>
              <a:rPr lang="en-US" sz="4800" i="1" dirty="0" err="1"/>
              <a:t>Salutis</a:t>
            </a:r>
            <a:r>
              <a:rPr lang="en-US" sz="4800" i="1" dirty="0"/>
              <a:t>:</a:t>
            </a:r>
            <a:br>
              <a:rPr lang="en-US" sz="4800" i="1" dirty="0"/>
            </a:br>
            <a:r>
              <a:rPr lang="en-US" sz="4800" dirty="0"/>
              <a:t>Order of Salvation</a:t>
            </a:r>
          </a:p>
        </p:txBody>
      </p:sp>
      <p:sp>
        <p:nvSpPr>
          <p:cNvPr id="3" name="Subtitle 2"/>
          <p:cNvSpPr>
            <a:spLocks noGrp="1"/>
          </p:cNvSpPr>
          <p:nvPr>
            <p:ph type="subTitle" idx="1"/>
          </p:nvPr>
        </p:nvSpPr>
        <p:spPr>
          <a:xfrm>
            <a:off x="811850" y="3505200"/>
            <a:ext cx="7357929" cy="1752600"/>
          </a:xfrm>
        </p:spPr>
        <p:txBody>
          <a:bodyPr/>
          <a:lstStyle/>
          <a:p>
            <a:r>
              <a:rPr lang="en-US" dirty="0">
                <a:latin typeface="+mj-lt"/>
              </a:rPr>
              <a:t>What happens in the new spiritual birth at conversion?</a:t>
            </a:r>
          </a:p>
        </p:txBody>
      </p:sp>
    </p:spTree>
    <p:extLst>
      <p:ext uri="{BB962C8B-B14F-4D97-AF65-F5344CB8AC3E}">
        <p14:creationId xmlns:p14="http://schemas.microsoft.com/office/powerpoint/2010/main" val="1539201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FCA Brand Template Standard 4-3">
  <a:themeElements>
    <a:clrScheme name="EFCA Colors">
      <a:dk1>
        <a:srgbClr val="292934"/>
      </a:dk1>
      <a:lt1>
        <a:srgbClr val="FFFFFF"/>
      </a:lt1>
      <a:dk2>
        <a:srgbClr val="473F3A"/>
      </a:dk2>
      <a:lt2>
        <a:srgbClr val="CEC7C0"/>
      </a:lt2>
      <a:accent1>
        <a:srgbClr val="A7772F"/>
      </a:accent1>
      <a:accent2>
        <a:srgbClr val="668B42"/>
      </a:accent2>
      <a:accent3>
        <a:srgbClr val="335386"/>
      </a:accent3>
      <a:accent4>
        <a:srgbClr val="3B234B"/>
      </a:accent4>
      <a:accent5>
        <a:srgbClr val="70292D"/>
      </a:accent5>
      <a:accent6>
        <a:srgbClr val="DBDCDD"/>
      </a:accent6>
      <a:hlink>
        <a:srgbClr val="032CB9"/>
      </a:hlink>
      <a:folHlink>
        <a:srgbClr val="6C005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2" id="{492C731B-3975-40E8-9A43-8AF42B03EF7F}" vid="{DEEC6CA3-D588-4300-9FAD-B5997396EE4A}"/>
    </a:ext>
  </a:extLst>
</a:theme>
</file>

<file path=ppt/theme/theme2.xml><?xml version="1.0" encoding="utf-8"?>
<a:theme xmlns:a="http://schemas.openxmlformats.org/drawingml/2006/main" name="EFCA Color Blocks">
  <a:themeElements>
    <a:clrScheme name="EFCA Colors">
      <a:dk1>
        <a:srgbClr val="292934"/>
      </a:dk1>
      <a:lt1>
        <a:srgbClr val="FFFFFF"/>
      </a:lt1>
      <a:dk2>
        <a:srgbClr val="473F3A"/>
      </a:dk2>
      <a:lt2>
        <a:srgbClr val="CEC7C0"/>
      </a:lt2>
      <a:accent1>
        <a:srgbClr val="A7772F"/>
      </a:accent1>
      <a:accent2>
        <a:srgbClr val="668B42"/>
      </a:accent2>
      <a:accent3>
        <a:srgbClr val="335386"/>
      </a:accent3>
      <a:accent4>
        <a:srgbClr val="3B234B"/>
      </a:accent4>
      <a:accent5>
        <a:srgbClr val="70292D"/>
      </a:accent5>
      <a:accent6>
        <a:srgbClr val="DBDCDD"/>
      </a:accent6>
      <a:hlink>
        <a:srgbClr val="032CB9"/>
      </a:hlink>
      <a:folHlink>
        <a:srgbClr val="6C005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2" id="{492C731B-3975-40E8-9A43-8AF42B03EF7F}" vid="{55BD39B5-E8E4-48F1-8E7E-9D20B1121D14}"/>
    </a:ext>
  </a:extLst>
</a:theme>
</file>

<file path=ppt/theme/theme3.xml><?xml version="1.0" encoding="utf-8"?>
<a:theme xmlns:a="http://schemas.openxmlformats.org/drawingml/2006/main" name="1_EFCA Brand Template Standard 4-3">
  <a:themeElements>
    <a:clrScheme name="EFCA Colors">
      <a:dk1>
        <a:srgbClr val="292934"/>
      </a:dk1>
      <a:lt1>
        <a:srgbClr val="FFFFFF"/>
      </a:lt1>
      <a:dk2>
        <a:srgbClr val="473F3A"/>
      </a:dk2>
      <a:lt2>
        <a:srgbClr val="CEC7C0"/>
      </a:lt2>
      <a:accent1>
        <a:srgbClr val="A7772F"/>
      </a:accent1>
      <a:accent2>
        <a:srgbClr val="668B42"/>
      </a:accent2>
      <a:accent3>
        <a:srgbClr val="335386"/>
      </a:accent3>
      <a:accent4>
        <a:srgbClr val="3B234B"/>
      </a:accent4>
      <a:accent5>
        <a:srgbClr val="70292D"/>
      </a:accent5>
      <a:accent6>
        <a:srgbClr val="DBDCDD"/>
      </a:accent6>
      <a:hlink>
        <a:srgbClr val="032CB9"/>
      </a:hlink>
      <a:folHlink>
        <a:srgbClr val="6C005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ower Point Brand Standard" id="{E3147E87-6275-4240-A06F-DC7543519596}" vid="{933C9D6E-79D0-4D07-89B6-6E02576DFE1B}"/>
    </a:ext>
  </a:extLst>
</a:theme>
</file>

<file path=ppt/theme/theme4.xml><?xml version="1.0" encoding="utf-8"?>
<a:theme xmlns:a="http://schemas.openxmlformats.org/drawingml/2006/main" name="EFCA Brand Template Widescreen 16-9">
  <a:themeElements>
    <a:clrScheme name="EFCA Colors">
      <a:dk1>
        <a:srgbClr val="292934"/>
      </a:dk1>
      <a:lt1>
        <a:srgbClr val="FFFFFF"/>
      </a:lt1>
      <a:dk2>
        <a:srgbClr val="473F3A"/>
      </a:dk2>
      <a:lt2>
        <a:srgbClr val="CEC7C0"/>
      </a:lt2>
      <a:accent1>
        <a:srgbClr val="A7772F"/>
      </a:accent1>
      <a:accent2>
        <a:srgbClr val="668B42"/>
      </a:accent2>
      <a:accent3>
        <a:srgbClr val="335386"/>
      </a:accent3>
      <a:accent4>
        <a:srgbClr val="3B234B"/>
      </a:accent4>
      <a:accent5>
        <a:srgbClr val="70292D"/>
      </a:accent5>
      <a:accent6>
        <a:srgbClr val="DBDCDD"/>
      </a:accent6>
      <a:hlink>
        <a:srgbClr val="032CB9"/>
      </a:hlink>
      <a:folHlink>
        <a:srgbClr val="6C005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EFCA Brand Template Widescreen 16-9.potx  -  Read-Only" id="{C6B8C42E-9744-4077-8AAD-65E40F52A0B0}" vid="{EEF83F26-F8F9-4BC3-86D0-B09994EDDF9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66343</TotalTime>
  <Words>16184</Words>
  <Application>Microsoft Office PowerPoint</Application>
  <PresentationFormat>On-screen Show (4:3)</PresentationFormat>
  <Paragraphs>443</Paragraphs>
  <Slides>207</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207</vt:i4>
      </vt:variant>
    </vt:vector>
  </HeadingPairs>
  <TitlesOfParts>
    <vt:vector size="217" baseType="lpstr">
      <vt:lpstr>Arial</vt:lpstr>
      <vt:lpstr>Calibri</vt:lpstr>
      <vt:lpstr>Cambria</vt:lpstr>
      <vt:lpstr>Lucida Grande</vt:lpstr>
      <vt:lpstr>proxima-nova</vt:lpstr>
      <vt:lpstr>Symbol</vt:lpstr>
      <vt:lpstr>EFCA Brand Template Standard 4-3</vt:lpstr>
      <vt:lpstr>EFCA Color Blocks</vt:lpstr>
      <vt:lpstr>1_EFCA Brand Template Standard 4-3</vt:lpstr>
      <vt:lpstr>EFCA Brand Template Widescreen 16-9</vt:lpstr>
      <vt:lpstr>  Staying Sharp Evangelistically:  The Theology Propelling Our Gospel Mission</vt:lpstr>
      <vt:lpstr>PowerPoint Presentation</vt:lpstr>
      <vt:lpstr>PowerPoint Presentation</vt:lpstr>
      <vt:lpstr>EFCA Statement of Faith:  God’s Gospel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PowerPoint Presentation</vt:lpstr>
      <vt:lpstr>the Power of the Gospel,  Convictional Courage,  and Cancel Culture</vt:lpstr>
      <vt:lpstr>PowerPoint Presentation</vt:lpstr>
      <vt:lpstr>the transformative  Power of the Gospel</vt:lpstr>
      <vt:lpstr>PowerPoint Presentation</vt:lpstr>
      <vt:lpstr>PowerPoint Presentation</vt:lpstr>
      <vt:lpstr>PowerPoint Presentation</vt:lpstr>
      <vt:lpstr>PowerPoint Presentation</vt:lpstr>
      <vt:lpstr>PowerPoint Presentation</vt:lpstr>
      <vt:lpstr>PowerPoint Presentation</vt:lpstr>
      <vt:lpstr> Pastor-Theologian-Evangelist </vt:lpstr>
      <vt:lpstr>PowerPoint Presentation</vt:lpstr>
      <vt:lpstr>PowerPoint Presentation</vt:lpstr>
      <vt:lpstr>A Postmodern, Increasingly  Post-Christian Creed:  Yard-sign Theology</vt:lpstr>
      <vt:lpstr>PowerPoint Presentation</vt:lpstr>
      <vt:lpstr>PowerPoint Presentation</vt:lpstr>
      <vt:lpstr>Pisidian Antioch and Athens: “What does Jerusalem have to do with Athens?”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Gospel</vt:lpstr>
      <vt:lpstr>PowerPoint Presentation</vt:lpstr>
      <vt:lpstr>PowerPoint Presentation</vt:lpstr>
      <vt:lpstr>PowerPoint Presentation</vt:lpstr>
      <vt:lpstr>The Trinity: The God Behind the Gospel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Scripture: Gospel Witness</vt:lpstr>
      <vt:lpstr>PowerPoint Presentation</vt:lpstr>
      <vt:lpstr>PowerPoint Presentation</vt:lpstr>
      <vt:lpstr>PowerPoint Presentation</vt:lpstr>
      <vt:lpstr>EFCA Statement of Faith </vt:lpstr>
      <vt:lpstr>PowerPoint Presentation</vt:lpstr>
      <vt:lpstr>PowerPoint Presentation</vt:lpstr>
      <vt:lpstr>PowerPoint Presentation</vt:lpstr>
      <vt:lpstr>PowerPoint Presentation</vt:lpstr>
      <vt:lpstr>PowerPoint Presentation</vt:lpstr>
      <vt:lpstr>EFCA Statement of Faith:  Article 10: Christ’s Return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Evangelism: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Evangelicalism: Born Again</vt:lpstr>
      <vt:lpstr>PowerPoint Presentation</vt:lpstr>
      <vt:lpstr>PowerPoint Presentation</vt:lpstr>
      <vt:lpstr>PowerPoint Presentation</vt:lpstr>
      <vt:lpstr>PowerPoint Presentation</vt:lpstr>
      <vt:lpstr>Evangelistic methods</vt:lpstr>
      <vt:lpstr>PowerPoint Presentation</vt:lpstr>
      <vt:lpstr>Motivation for Evangelism</vt:lpstr>
      <vt:lpstr>PowerPoint Presentation</vt:lpstr>
      <vt:lpstr>PowerPoint Presentation</vt:lpstr>
      <vt:lpstr>Ordo Salutis: Order of Salvation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Compatibilism</vt:lpstr>
      <vt:lpstr>PowerPoint Presentation</vt:lpstr>
      <vt:lpstr>PowerPoint Presentation</vt:lpstr>
      <vt:lpstr>PowerPoint Presentation</vt:lpstr>
      <vt:lpstr>PowerPoint Presentation</vt:lpstr>
      <vt:lpstr>PowerPoint Presentation</vt:lpstr>
      <vt:lpstr> Evangelism and the Sovereignty of GOd</vt:lpstr>
      <vt:lpstr>PowerPoint Presentation</vt:lpstr>
      <vt:lpstr>PowerPoint Presentation</vt:lpstr>
      <vt:lpstr>PowerPoint Presentation</vt:lpstr>
      <vt:lpstr>PowerPoint Presentation</vt:lpstr>
      <vt:lpstr> Defeater Beliefs and Plausibility Structures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Defeater Beliefs and Plausibility Structures (Part 2)</vt:lpstr>
      <vt:lpstr>PowerPoint Presentation</vt:lpstr>
      <vt:lpstr>PowerPoint Presentation</vt:lpstr>
      <vt:lpstr>PowerPoint Presentation</vt:lpstr>
      <vt:lpstr>PowerPoint Presentation</vt:lpstr>
      <vt:lpstr>PowerPoint Presentation</vt:lpstr>
      <vt:lpstr>PowerPoint Presentation</vt:lpstr>
      <vt:lpstr>Seven Types of Apologetics: Apologia and Kategoria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Tactics in Defending  the Faith: Columbo</vt:lpstr>
      <vt:lpstr>PowerPoint Presentation</vt:lpstr>
      <vt:lpstr>PowerPoint Presentation</vt:lpstr>
      <vt:lpstr>PowerPoint Presentation</vt:lpstr>
      <vt:lpstr>Two Ways to Live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 Prayers to Pray for Unbelievers</vt:lpstr>
      <vt:lpstr>Prayers for Salvation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Prayers for Yourself</vt:lpstr>
      <vt:lpstr>PowerPoint Presentation</vt:lpstr>
      <vt:lpstr>PowerPoint Presentation</vt:lpstr>
      <vt:lpstr>PowerPoint Presentation</vt:lpstr>
      <vt:lpstr>PowerPoint Presentation</vt:lpstr>
      <vt:lpstr>PowerPoint Presentation</vt:lpstr>
      <vt:lpstr>PowerPoint Presentation</vt:lpstr>
      <vt:lpstr>Other Pertinent Prayers</vt:lpstr>
      <vt:lpstr>PowerPoint Presentation</vt:lpstr>
      <vt:lpstr>PowerPoint Presentation</vt:lpstr>
      <vt:lpstr>PowerPoint Presentation</vt:lpstr>
      <vt:lpstr>A Few Resources</vt:lpstr>
      <vt:lpstr>PowerPoint Presentation</vt:lpstr>
      <vt:lpstr>PowerPoint Presentation</vt:lpstr>
      <vt:lpstr>PowerPoint Presentation</vt:lpstr>
      <vt:lpstr>PowerPoint Presentation</vt:lpstr>
      <vt:lpstr>A Concluding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Times:  Truth, Fake News, and Conspiracy Theories</dc:title>
  <dc:creator>Greg Strand</dc:creator>
  <cp:lastModifiedBy>Matthew Mitchell</cp:lastModifiedBy>
  <cp:revision>112</cp:revision>
  <cp:lastPrinted>2022-01-23T02:22:54Z</cp:lastPrinted>
  <dcterms:created xsi:type="dcterms:W3CDTF">2020-10-25T12:37:11Z</dcterms:created>
  <dcterms:modified xsi:type="dcterms:W3CDTF">2022-02-21T18:26:12Z</dcterms:modified>
</cp:coreProperties>
</file>